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21388388" cy="30275213"/>
  <p:notesSz cx="6858000" cy="9144000"/>
  <p:defaultTextStyle>
    <a:defPPr>
      <a:defRPr lang="en-U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81" userDrawn="1">
          <p15:clr>
            <a:srgbClr val="A4A3A4"/>
          </p15:clr>
        </p15:guide>
        <p15:guide id="2" pos="67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2448"/>
    <a:srgbClr val="033A77"/>
    <a:srgbClr val="7292D4"/>
    <a:srgbClr val="AE0027"/>
    <a:srgbClr val="CBE4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263" autoAdjust="0"/>
    <p:restoredTop sz="94636"/>
  </p:normalViewPr>
  <p:slideViewPr>
    <p:cSldViewPr snapToGrid="0" snapToObjects="1">
      <p:cViewPr>
        <p:scale>
          <a:sx n="49" d="100"/>
          <a:sy n="49" d="100"/>
        </p:scale>
        <p:origin x="-616" y="-5504"/>
      </p:cViewPr>
      <p:guideLst>
        <p:guide orient="horz" pos="9581"/>
        <p:guide pos="671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BC805-73F7-4D3A-8D69-1779D3862131}" type="datetimeFigureOut">
              <a:rPr lang="en-GB" smtClean="0"/>
              <a:t>25/04/2019</a:t>
            </a:fld>
            <a:endParaRPr lang="en-GB"/>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7A177-333C-41F4-85E8-1EC34BE42F82}" type="slidenum">
              <a:rPr lang="en-GB" smtClean="0"/>
              <a:t>‹#›</a:t>
            </a:fld>
            <a:endParaRPr lang="en-GB"/>
          </a:p>
        </p:txBody>
      </p:sp>
    </p:spTree>
    <p:extLst>
      <p:ext uri="{BB962C8B-B14F-4D97-AF65-F5344CB8AC3E}">
        <p14:creationId xmlns:p14="http://schemas.microsoft.com/office/powerpoint/2010/main" val="758074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GB" dirty="0"/>
          </a:p>
        </p:txBody>
      </p:sp>
      <p:sp>
        <p:nvSpPr>
          <p:cNvPr id="4" name="灯片编号占位符 3"/>
          <p:cNvSpPr>
            <a:spLocks noGrp="1"/>
          </p:cNvSpPr>
          <p:nvPr>
            <p:ph type="sldNum" sz="quarter" idx="10"/>
          </p:nvPr>
        </p:nvSpPr>
        <p:spPr/>
        <p:txBody>
          <a:bodyPr/>
          <a:lstStyle/>
          <a:p>
            <a:fld id="{1B27A177-333C-41F4-85E8-1EC34BE42F82}" type="slidenum">
              <a:rPr lang="en-GB" smtClean="0"/>
              <a:t>1</a:t>
            </a:fld>
            <a:endParaRPr lang="en-GB"/>
          </a:p>
        </p:txBody>
      </p:sp>
    </p:spTree>
    <p:extLst>
      <p:ext uri="{BB962C8B-B14F-4D97-AF65-F5344CB8AC3E}">
        <p14:creationId xmlns:p14="http://schemas.microsoft.com/office/powerpoint/2010/main" val="1880639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column poster">
    <p:spTree>
      <p:nvGrpSpPr>
        <p:cNvPr id="1" name=""/>
        <p:cNvGrpSpPr/>
        <p:nvPr/>
      </p:nvGrpSpPr>
      <p:grpSpPr>
        <a:xfrm>
          <a:off x="0" y="0"/>
          <a:ext cx="0" cy="0"/>
          <a:chOff x="0" y="0"/>
          <a:chExt cx="0" cy="0"/>
        </a:xfrm>
      </p:grpSpPr>
      <p:sp>
        <p:nvSpPr>
          <p:cNvPr id="7" name="Text Placeholder 76"/>
          <p:cNvSpPr>
            <a:spLocks noGrp="1"/>
          </p:cNvSpPr>
          <p:nvPr>
            <p:ph type="body" sz="quarter" idx="150" hasCustomPrompt="1"/>
          </p:nvPr>
        </p:nvSpPr>
        <p:spPr>
          <a:xfrm>
            <a:off x="1069420" y="4081005"/>
            <a:ext cx="18714840" cy="495348"/>
          </a:xfrm>
          <a:prstGeom prst="rect">
            <a:avLst/>
          </a:prstGeom>
        </p:spPr>
        <p:txBody>
          <a:bodyPr anchor="b" anchorCtr="0">
            <a:normAutofit/>
          </a:bodyPr>
          <a:lstStyle>
            <a:lvl1pPr marL="0" indent="0" algn="ctr">
              <a:buFontTx/>
              <a:buNone/>
              <a:defRPr sz="2400" baseline="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a:t>Author 1  |  Author 2  |  Author 3</a:t>
            </a:r>
          </a:p>
        </p:txBody>
      </p:sp>
      <p:sp>
        <p:nvSpPr>
          <p:cNvPr id="8" name="Text Placeholder 76"/>
          <p:cNvSpPr>
            <a:spLocks noGrp="1"/>
          </p:cNvSpPr>
          <p:nvPr>
            <p:ph type="body" sz="quarter" idx="151" hasCustomPrompt="1"/>
          </p:nvPr>
        </p:nvSpPr>
        <p:spPr>
          <a:xfrm>
            <a:off x="1069420" y="2286040"/>
            <a:ext cx="18714840" cy="1453521"/>
          </a:xfrm>
          <a:prstGeom prst="rect">
            <a:avLst/>
          </a:prstGeom>
        </p:spPr>
        <p:txBody>
          <a:bodyPr anchor="ctr" anchorCtr="0">
            <a:noAutofit/>
          </a:bodyPr>
          <a:lstStyle>
            <a:lvl1pPr marL="0" indent="0" algn="ctr">
              <a:buFontTx/>
              <a:buNone/>
              <a:defRPr sz="5800" baseline="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the title which can run onto two lines</a:t>
            </a:r>
          </a:p>
        </p:txBody>
      </p:sp>
      <p:sp>
        <p:nvSpPr>
          <p:cNvPr id="9" name="Text Placeholder 76"/>
          <p:cNvSpPr>
            <a:spLocks noGrp="1"/>
          </p:cNvSpPr>
          <p:nvPr>
            <p:ph type="body" sz="quarter" idx="153" hasCustomPrompt="1"/>
          </p:nvPr>
        </p:nvSpPr>
        <p:spPr>
          <a:xfrm>
            <a:off x="8974445" y="465814"/>
            <a:ext cx="10809814" cy="804274"/>
          </a:xfrm>
          <a:prstGeom prst="rect">
            <a:avLst/>
          </a:prstGeom>
        </p:spPr>
        <p:txBody>
          <a:bodyPr anchor="t" anchorCtr="0">
            <a:noAutofit/>
          </a:bodyPr>
          <a:lstStyle>
            <a:lvl1pPr marL="0" indent="0" algn="r">
              <a:buFontTx/>
              <a:buNone/>
              <a:defRPr sz="240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department name</a:t>
            </a:r>
          </a:p>
        </p:txBody>
      </p:sp>
      <p:sp>
        <p:nvSpPr>
          <p:cNvPr id="16" name="Content Placeholder 2"/>
          <p:cNvSpPr>
            <a:spLocks noGrp="1"/>
          </p:cNvSpPr>
          <p:nvPr>
            <p:ph idx="1"/>
          </p:nvPr>
        </p:nvSpPr>
        <p:spPr>
          <a:xfrm>
            <a:off x="1069419" y="5357567"/>
            <a:ext cx="19366449" cy="21814593"/>
          </a:xfrm>
          <a:prstGeom prst="rect">
            <a:avLst/>
          </a:prstGeom>
        </p:spPr>
        <p:txBody>
          <a:bodyPr/>
          <a:lstStyle>
            <a:lvl1pPr marL="457200" indent="-457200">
              <a:buClr>
                <a:srgbClr val="AE0027"/>
              </a:buClr>
              <a:buFont typeface="Arial"/>
              <a:buChar char="•"/>
              <a:defRPr sz="2600">
                <a:latin typeface="Arial"/>
                <a:cs typeface="Arial"/>
              </a:defRPr>
            </a:lvl1pPr>
            <a:lvl2pPr marL="828000" indent="-309600">
              <a:buClr>
                <a:srgbClr val="AE0027"/>
              </a:buClr>
              <a:buFont typeface="Arial"/>
              <a:buChar char="•"/>
              <a:defRPr sz="2600">
                <a:latin typeface="Arial"/>
                <a:cs typeface="Arial"/>
              </a:defRPr>
            </a:lvl2pPr>
            <a:lvl3pPr marL="1152000" indent="-306000">
              <a:buClr>
                <a:srgbClr val="AE0027"/>
              </a:buClr>
              <a:buFont typeface="Arial"/>
              <a:buChar char="•"/>
              <a:defRPr sz="2200">
                <a:latin typeface="Arial"/>
                <a:cs typeface="Arial"/>
              </a:defRPr>
            </a:lvl3pPr>
            <a:lvl4pPr marL="1512000" indent="-306000">
              <a:buClr>
                <a:srgbClr val="AE0027"/>
              </a:buClr>
              <a:buFont typeface="Arial"/>
              <a:buChar char="•"/>
              <a:defRPr sz="2000">
                <a:latin typeface="Arial"/>
                <a:cs typeface="Arial"/>
              </a:defRPr>
            </a:lvl4pPr>
            <a:lvl5pPr>
              <a:defRPr sz="6500"/>
            </a:lvl5pPr>
            <a:lvl6pPr>
              <a:defRPr sz="6500"/>
            </a:lvl6pPr>
            <a:lvl7pPr>
              <a:defRPr sz="6500"/>
            </a:lvl7pPr>
            <a:lvl8pPr>
              <a:defRPr sz="6500"/>
            </a:lvl8pPr>
            <a:lvl9pPr>
              <a:defRPr sz="65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
        <p:nvSpPr>
          <p:cNvPr id="17" name="Content Placeholder 2"/>
          <p:cNvSpPr>
            <a:spLocks noGrp="1"/>
          </p:cNvSpPr>
          <p:nvPr>
            <p:ph idx="154" hasCustomPrompt="1"/>
          </p:nvPr>
        </p:nvSpPr>
        <p:spPr>
          <a:xfrm>
            <a:off x="11699630" y="27172160"/>
            <a:ext cx="8736237" cy="2500354"/>
          </a:xfrm>
          <a:prstGeom prst="rect">
            <a:avLst/>
          </a:prstGeom>
          <a:solidFill>
            <a:srgbClr val="CBE4FF"/>
          </a:solidFill>
        </p:spPr>
        <p:txBody>
          <a:bodyPr/>
          <a:lstStyle>
            <a:lvl1pPr marL="0" indent="0">
              <a:buNone/>
              <a:defRPr sz="2800" baseline="0">
                <a:latin typeface="Arial"/>
                <a:cs typeface="Arial"/>
              </a:defRPr>
            </a:lvl1pPr>
          </a:lstStyle>
          <a:p>
            <a:pPr lvl="0"/>
            <a:r>
              <a:rPr lang="en-GB" dirty="0"/>
              <a:t>Contact details </a:t>
            </a:r>
          </a:p>
          <a:p>
            <a:pPr lvl="0"/>
            <a:r>
              <a:rPr lang="en-GB" dirty="0"/>
              <a:t>Name:</a:t>
            </a:r>
          </a:p>
          <a:p>
            <a:pPr lvl="0"/>
            <a:r>
              <a:rPr lang="en-GB" dirty="0"/>
              <a:t>Email: </a:t>
            </a:r>
          </a:p>
          <a:p>
            <a:pPr lvl="0"/>
            <a:r>
              <a:rPr lang="en-GB" dirty="0"/>
              <a:t>Tel:</a:t>
            </a:r>
            <a:endParaRPr lang="en-US" dirty="0"/>
          </a:p>
        </p:txBody>
      </p:sp>
      <p:sp>
        <p:nvSpPr>
          <p:cNvPr id="10" name="Content Placeholder 2"/>
          <p:cNvSpPr>
            <a:spLocks noGrp="1"/>
          </p:cNvSpPr>
          <p:nvPr>
            <p:ph idx="155" hasCustomPrompt="1"/>
          </p:nvPr>
        </p:nvSpPr>
        <p:spPr>
          <a:xfrm>
            <a:off x="1069419" y="27172161"/>
            <a:ext cx="5018871" cy="2500353"/>
          </a:xfrm>
          <a:prstGeom prst="rect">
            <a:avLst/>
          </a:prstGeom>
          <a:noFill/>
        </p:spPr>
        <p:txBody>
          <a:bodyPr lIns="129351" tIns="64676" rIns="129351" bIns="64676"/>
          <a:lstStyle>
            <a:lvl1pPr marL="646755" indent="-646755">
              <a:buClr>
                <a:srgbClr val="AE0027"/>
              </a:buClr>
              <a:buFont typeface="Arial"/>
              <a:buChar char="•"/>
              <a:defRPr sz="3700">
                <a:latin typeface="Arial"/>
                <a:cs typeface="Arial"/>
              </a:defRPr>
            </a:lvl1pPr>
            <a:lvl2pPr marL="1171289" indent="-437960">
              <a:buClr>
                <a:srgbClr val="AE0027"/>
              </a:buClr>
              <a:buFont typeface="Arial"/>
              <a:buChar char="•"/>
              <a:defRPr sz="3700">
                <a:latin typeface="Arial"/>
                <a:cs typeface="Arial"/>
              </a:defRPr>
            </a:lvl2pPr>
            <a:lvl3pPr marL="1629619" indent="-432868">
              <a:buClr>
                <a:srgbClr val="AE0027"/>
              </a:buClr>
              <a:buFont typeface="Arial"/>
              <a:buChar char="•"/>
              <a:defRPr sz="3100">
                <a:latin typeface="Arial"/>
                <a:cs typeface="Arial"/>
              </a:defRPr>
            </a:lvl3pPr>
            <a:lvl4pPr marL="2138875" indent="-432868">
              <a:buClr>
                <a:srgbClr val="AE0027"/>
              </a:buClr>
              <a:buFont typeface="Arial"/>
              <a:buChar char="•"/>
              <a:defRPr sz="2800">
                <a:latin typeface="Arial"/>
                <a:cs typeface="Arial"/>
              </a:defRPr>
            </a:lvl4pPr>
            <a:lvl5pPr>
              <a:defRPr sz="9200"/>
            </a:lvl5pPr>
            <a:lvl6pPr>
              <a:defRPr sz="9200"/>
            </a:lvl6pPr>
            <a:lvl7pPr>
              <a:defRPr sz="9200"/>
            </a:lvl7pPr>
            <a:lvl8pPr>
              <a:defRPr sz="9200"/>
            </a:lvl8pPr>
            <a:lvl9pPr>
              <a:defRPr sz="9200"/>
            </a:lvl9pPr>
          </a:lstStyle>
          <a:p>
            <a:pPr marL="0" lvl="0" indent="0">
              <a:buNone/>
            </a:pPr>
            <a:r>
              <a:rPr lang="en-GB" dirty="0"/>
              <a:t>Secondary logo space if required</a:t>
            </a:r>
          </a:p>
        </p:txBody>
      </p:sp>
    </p:spTree>
    <p:extLst>
      <p:ext uri="{BB962C8B-B14F-4D97-AF65-F5344CB8AC3E}">
        <p14:creationId xmlns:p14="http://schemas.microsoft.com/office/powerpoint/2010/main" val="165318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Poster">
    <p:spTree>
      <p:nvGrpSpPr>
        <p:cNvPr id="1" name=""/>
        <p:cNvGrpSpPr/>
        <p:nvPr/>
      </p:nvGrpSpPr>
      <p:grpSpPr>
        <a:xfrm>
          <a:off x="0" y="0"/>
          <a:ext cx="0" cy="0"/>
          <a:chOff x="0" y="0"/>
          <a:chExt cx="0" cy="0"/>
        </a:xfrm>
      </p:grpSpPr>
      <p:sp>
        <p:nvSpPr>
          <p:cNvPr id="7" name="Content Placeholder 2"/>
          <p:cNvSpPr>
            <a:spLocks noGrp="1"/>
          </p:cNvSpPr>
          <p:nvPr>
            <p:ph idx="1"/>
          </p:nvPr>
        </p:nvSpPr>
        <p:spPr>
          <a:xfrm>
            <a:off x="1069420" y="5357567"/>
            <a:ext cx="9321700" cy="21814593"/>
          </a:xfrm>
          <a:prstGeom prst="rect">
            <a:avLst/>
          </a:prstGeom>
        </p:spPr>
        <p:txBody>
          <a:bodyPr/>
          <a:lstStyle>
            <a:lvl1pPr marL="457200" indent="-457200">
              <a:buClr>
                <a:srgbClr val="AE0027"/>
              </a:buClr>
              <a:buFont typeface="Arial"/>
              <a:buChar char="•"/>
              <a:defRPr sz="2600">
                <a:latin typeface="Arial"/>
                <a:cs typeface="Arial"/>
              </a:defRPr>
            </a:lvl1pPr>
            <a:lvl2pPr marL="828000" indent="-309600">
              <a:buClr>
                <a:srgbClr val="AE0027"/>
              </a:buClr>
              <a:buFont typeface="Arial"/>
              <a:buChar char="•"/>
              <a:defRPr sz="2600">
                <a:latin typeface="Arial"/>
                <a:cs typeface="Arial"/>
              </a:defRPr>
            </a:lvl2pPr>
            <a:lvl3pPr marL="1152000" indent="-306000">
              <a:buClr>
                <a:srgbClr val="AE0027"/>
              </a:buClr>
              <a:buFont typeface="Arial"/>
              <a:buChar char="•"/>
              <a:defRPr sz="2200">
                <a:latin typeface="Arial"/>
                <a:cs typeface="Arial"/>
              </a:defRPr>
            </a:lvl3pPr>
            <a:lvl4pPr marL="1512000" indent="-306000">
              <a:buClr>
                <a:srgbClr val="AE0027"/>
              </a:buClr>
              <a:buFont typeface="Arial"/>
              <a:buChar char="•"/>
              <a:defRPr sz="2000">
                <a:latin typeface="Arial"/>
                <a:cs typeface="Arial"/>
              </a:defRPr>
            </a:lvl4pPr>
            <a:lvl5pPr>
              <a:defRPr sz="6500"/>
            </a:lvl5pPr>
            <a:lvl6pPr>
              <a:defRPr sz="6500"/>
            </a:lvl6pPr>
            <a:lvl7pPr>
              <a:defRPr sz="6500"/>
            </a:lvl7pPr>
            <a:lvl8pPr>
              <a:defRPr sz="6500"/>
            </a:lvl8pPr>
            <a:lvl9pPr>
              <a:defRPr sz="65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
        <p:nvSpPr>
          <p:cNvPr id="8" name="Content Placeholder 2"/>
          <p:cNvSpPr>
            <a:spLocks noGrp="1"/>
          </p:cNvSpPr>
          <p:nvPr>
            <p:ph idx="154" hasCustomPrompt="1"/>
          </p:nvPr>
        </p:nvSpPr>
        <p:spPr>
          <a:xfrm>
            <a:off x="11699630" y="27172160"/>
            <a:ext cx="8736237" cy="2500354"/>
          </a:xfrm>
          <a:prstGeom prst="rect">
            <a:avLst/>
          </a:prstGeom>
          <a:solidFill>
            <a:srgbClr val="CBE4FF"/>
          </a:solidFill>
        </p:spPr>
        <p:txBody>
          <a:bodyPr/>
          <a:lstStyle>
            <a:lvl1pPr marL="0" indent="0">
              <a:buNone/>
              <a:defRPr sz="2800" baseline="0">
                <a:latin typeface="Arial"/>
                <a:cs typeface="Arial"/>
              </a:defRPr>
            </a:lvl1pPr>
          </a:lstStyle>
          <a:p>
            <a:pPr lvl="0"/>
            <a:r>
              <a:rPr lang="en-GB" dirty="0"/>
              <a:t>Contact details </a:t>
            </a:r>
          </a:p>
          <a:p>
            <a:pPr lvl="0"/>
            <a:r>
              <a:rPr lang="en-GB" dirty="0"/>
              <a:t>Name:</a:t>
            </a:r>
          </a:p>
          <a:p>
            <a:pPr lvl="0"/>
            <a:r>
              <a:rPr lang="en-GB" dirty="0"/>
              <a:t>Email: </a:t>
            </a:r>
          </a:p>
          <a:p>
            <a:pPr lvl="0"/>
            <a:r>
              <a:rPr lang="en-GB" dirty="0"/>
              <a:t>Tel:</a:t>
            </a:r>
            <a:endParaRPr lang="en-US" dirty="0"/>
          </a:p>
        </p:txBody>
      </p:sp>
      <p:sp>
        <p:nvSpPr>
          <p:cNvPr id="9" name="Content Placeholder 2"/>
          <p:cNvSpPr>
            <a:spLocks noGrp="1"/>
          </p:cNvSpPr>
          <p:nvPr>
            <p:ph idx="155"/>
          </p:nvPr>
        </p:nvSpPr>
        <p:spPr>
          <a:xfrm>
            <a:off x="11114167" y="5357567"/>
            <a:ext cx="9321700" cy="21814593"/>
          </a:xfrm>
          <a:prstGeom prst="rect">
            <a:avLst/>
          </a:prstGeom>
        </p:spPr>
        <p:txBody>
          <a:bodyPr/>
          <a:lstStyle>
            <a:lvl1pPr marL="457200" indent="-457200">
              <a:buClr>
                <a:srgbClr val="AE0027"/>
              </a:buClr>
              <a:buFont typeface="Arial"/>
              <a:buChar char="•"/>
              <a:defRPr sz="2600">
                <a:latin typeface="Arial"/>
                <a:cs typeface="Arial"/>
              </a:defRPr>
            </a:lvl1pPr>
            <a:lvl2pPr marL="828000" indent="-309600">
              <a:buClr>
                <a:srgbClr val="AE0027"/>
              </a:buClr>
              <a:buFont typeface="Arial"/>
              <a:buChar char="•"/>
              <a:defRPr sz="2600">
                <a:latin typeface="Arial"/>
                <a:cs typeface="Arial"/>
              </a:defRPr>
            </a:lvl2pPr>
            <a:lvl3pPr marL="1152000" indent="-306000">
              <a:buClr>
                <a:srgbClr val="AE0027"/>
              </a:buClr>
              <a:buFont typeface="Arial"/>
              <a:buChar char="•"/>
              <a:defRPr sz="2200">
                <a:latin typeface="Arial"/>
                <a:cs typeface="Arial"/>
              </a:defRPr>
            </a:lvl3pPr>
            <a:lvl4pPr marL="1512000" indent="-306000">
              <a:buClr>
                <a:srgbClr val="AE0027"/>
              </a:buClr>
              <a:buFont typeface="Arial"/>
              <a:buChar char="•"/>
              <a:defRPr sz="2000">
                <a:latin typeface="Arial"/>
                <a:cs typeface="Arial"/>
              </a:defRPr>
            </a:lvl4pPr>
            <a:lvl5pPr>
              <a:defRPr sz="6500"/>
            </a:lvl5pPr>
            <a:lvl6pPr>
              <a:defRPr sz="6500"/>
            </a:lvl6pPr>
            <a:lvl7pPr>
              <a:defRPr sz="6500"/>
            </a:lvl7pPr>
            <a:lvl8pPr>
              <a:defRPr sz="6500"/>
            </a:lvl8pPr>
            <a:lvl9pPr>
              <a:defRPr sz="65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
        <p:nvSpPr>
          <p:cNvPr id="10" name="Content Placeholder 2"/>
          <p:cNvSpPr>
            <a:spLocks noGrp="1"/>
          </p:cNvSpPr>
          <p:nvPr>
            <p:ph idx="156" hasCustomPrompt="1"/>
          </p:nvPr>
        </p:nvSpPr>
        <p:spPr>
          <a:xfrm>
            <a:off x="1069419" y="27172161"/>
            <a:ext cx="5018871" cy="2500353"/>
          </a:xfrm>
          <a:prstGeom prst="rect">
            <a:avLst/>
          </a:prstGeom>
          <a:noFill/>
        </p:spPr>
        <p:txBody>
          <a:bodyPr lIns="129351" tIns="64676" rIns="129351" bIns="64676"/>
          <a:lstStyle>
            <a:lvl1pPr marL="646755" indent="-646755">
              <a:buClr>
                <a:srgbClr val="AE0027"/>
              </a:buClr>
              <a:buFont typeface="Arial"/>
              <a:buChar char="•"/>
              <a:defRPr sz="3700">
                <a:latin typeface="Arial"/>
                <a:cs typeface="Arial"/>
              </a:defRPr>
            </a:lvl1pPr>
            <a:lvl2pPr marL="1171289" indent="-437960">
              <a:buClr>
                <a:srgbClr val="AE0027"/>
              </a:buClr>
              <a:buFont typeface="Arial"/>
              <a:buChar char="•"/>
              <a:defRPr sz="3700">
                <a:latin typeface="Arial"/>
                <a:cs typeface="Arial"/>
              </a:defRPr>
            </a:lvl2pPr>
            <a:lvl3pPr marL="1629619" indent="-432868">
              <a:buClr>
                <a:srgbClr val="AE0027"/>
              </a:buClr>
              <a:buFont typeface="Arial"/>
              <a:buChar char="•"/>
              <a:defRPr sz="3100">
                <a:latin typeface="Arial"/>
                <a:cs typeface="Arial"/>
              </a:defRPr>
            </a:lvl3pPr>
            <a:lvl4pPr marL="2138875" indent="-432868">
              <a:buClr>
                <a:srgbClr val="AE0027"/>
              </a:buClr>
              <a:buFont typeface="Arial"/>
              <a:buChar char="•"/>
              <a:defRPr sz="2800">
                <a:latin typeface="Arial"/>
                <a:cs typeface="Arial"/>
              </a:defRPr>
            </a:lvl4pPr>
            <a:lvl5pPr>
              <a:defRPr sz="9200"/>
            </a:lvl5pPr>
            <a:lvl6pPr>
              <a:defRPr sz="9200"/>
            </a:lvl6pPr>
            <a:lvl7pPr>
              <a:defRPr sz="9200"/>
            </a:lvl7pPr>
            <a:lvl8pPr>
              <a:defRPr sz="9200"/>
            </a:lvl8pPr>
            <a:lvl9pPr>
              <a:defRPr sz="9200"/>
            </a:lvl9pPr>
          </a:lstStyle>
          <a:p>
            <a:pPr marL="0" lvl="0" indent="0">
              <a:buNone/>
            </a:pPr>
            <a:r>
              <a:rPr lang="en-GB" dirty="0"/>
              <a:t>Secondary logo space if required</a:t>
            </a:r>
          </a:p>
        </p:txBody>
      </p:sp>
      <p:sp>
        <p:nvSpPr>
          <p:cNvPr id="14" name="Text Placeholder 76"/>
          <p:cNvSpPr>
            <a:spLocks noGrp="1"/>
          </p:cNvSpPr>
          <p:nvPr>
            <p:ph type="body" sz="quarter" idx="150" hasCustomPrompt="1"/>
          </p:nvPr>
        </p:nvSpPr>
        <p:spPr>
          <a:xfrm>
            <a:off x="1069420" y="4081005"/>
            <a:ext cx="18714840" cy="495348"/>
          </a:xfrm>
          <a:prstGeom prst="rect">
            <a:avLst/>
          </a:prstGeom>
        </p:spPr>
        <p:txBody>
          <a:bodyPr anchor="b" anchorCtr="0">
            <a:normAutofit/>
          </a:bodyPr>
          <a:lstStyle>
            <a:lvl1pPr marL="0" indent="0" algn="ctr">
              <a:buFontTx/>
              <a:buNone/>
              <a:defRPr sz="2400" baseline="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a:t>Author 1  |  Author 2  |  Author 3</a:t>
            </a:r>
          </a:p>
        </p:txBody>
      </p:sp>
      <p:sp>
        <p:nvSpPr>
          <p:cNvPr id="15" name="Text Placeholder 76"/>
          <p:cNvSpPr>
            <a:spLocks noGrp="1"/>
          </p:cNvSpPr>
          <p:nvPr>
            <p:ph type="body" sz="quarter" idx="151" hasCustomPrompt="1"/>
          </p:nvPr>
        </p:nvSpPr>
        <p:spPr>
          <a:xfrm>
            <a:off x="1069420" y="2286040"/>
            <a:ext cx="18714840" cy="1453521"/>
          </a:xfrm>
          <a:prstGeom prst="rect">
            <a:avLst/>
          </a:prstGeom>
        </p:spPr>
        <p:txBody>
          <a:bodyPr anchor="ctr" anchorCtr="0">
            <a:noAutofit/>
          </a:bodyPr>
          <a:lstStyle>
            <a:lvl1pPr marL="0" indent="0" algn="ctr">
              <a:buFontTx/>
              <a:buNone/>
              <a:defRPr sz="5800" baseline="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the title which can run onto two lines</a:t>
            </a:r>
          </a:p>
        </p:txBody>
      </p:sp>
      <p:sp>
        <p:nvSpPr>
          <p:cNvPr id="16" name="Text Placeholder 76"/>
          <p:cNvSpPr>
            <a:spLocks noGrp="1"/>
          </p:cNvSpPr>
          <p:nvPr>
            <p:ph type="body" sz="quarter" idx="153" hasCustomPrompt="1"/>
          </p:nvPr>
        </p:nvSpPr>
        <p:spPr>
          <a:xfrm>
            <a:off x="8974445" y="465814"/>
            <a:ext cx="10809814" cy="804274"/>
          </a:xfrm>
          <a:prstGeom prst="rect">
            <a:avLst/>
          </a:prstGeom>
        </p:spPr>
        <p:txBody>
          <a:bodyPr anchor="t" anchorCtr="0">
            <a:noAutofit/>
          </a:bodyPr>
          <a:lstStyle>
            <a:lvl1pPr marL="0" indent="0" algn="r">
              <a:buFontTx/>
              <a:buNone/>
              <a:defRPr sz="240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department name</a:t>
            </a:r>
          </a:p>
        </p:txBody>
      </p:sp>
    </p:spTree>
    <p:extLst>
      <p:ext uri="{BB962C8B-B14F-4D97-AF65-F5344CB8AC3E}">
        <p14:creationId xmlns:p14="http://schemas.microsoft.com/office/powerpoint/2010/main" val="244777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ree Column Poster">
    <p:spTree>
      <p:nvGrpSpPr>
        <p:cNvPr id="1" name=""/>
        <p:cNvGrpSpPr/>
        <p:nvPr/>
      </p:nvGrpSpPr>
      <p:grpSpPr>
        <a:xfrm>
          <a:off x="0" y="0"/>
          <a:ext cx="0" cy="0"/>
          <a:chOff x="0" y="0"/>
          <a:chExt cx="0" cy="0"/>
        </a:xfrm>
      </p:grpSpPr>
      <p:sp>
        <p:nvSpPr>
          <p:cNvPr id="7" name="Content Placeholder 2"/>
          <p:cNvSpPr>
            <a:spLocks noGrp="1"/>
          </p:cNvSpPr>
          <p:nvPr>
            <p:ph idx="1"/>
          </p:nvPr>
        </p:nvSpPr>
        <p:spPr>
          <a:xfrm>
            <a:off x="1069420" y="5357567"/>
            <a:ext cx="5976098" cy="21814593"/>
          </a:xfrm>
          <a:prstGeom prst="rect">
            <a:avLst/>
          </a:prstGeom>
        </p:spPr>
        <p:txBody>
          <a:bodyPr/>
          <a:lstStyle>
            <a:lvl1pPr marL="457200" indent="-457200">
              <a:buClr>
                <a:srgbClr val="AE0027"/>
              </a:buClr>
              <a:buFont typeface="Arial"/>
              <a:buChar char="•"/>
              <a:defRPr sz="2600">
                <a:latin typeface="Arial"/>
                <a:cs typeface="Arial"/>
              </a:defRPr>
            </a:lvl1pPr>
            <a:lvl2pPr marL="828000" indent="-309600">
              <a:buClr>
                <a:srgbClr val="AE0027"/>
              </a:buClr>
              <a:buFont typeface="Arial"/>
              <a:buChar char="•"/>
              <a:defRPr sz="2600">
                <a:latin typeface="Arial"/>
                <a:cs typeface="Arial"/>
              </a:defRPr>
            </a:lvl2pPr>
            <a:lvl3pPr marL="1152000" indent="-306000">
              <a:buClr>
                <a:srgbClr val="AE0027"/>
              </a:buClr>
              <a:buFont typeface="Arial"/>
              <a:buChar char="•"/>
              <a:defRPr sz="2200">
                <a:latin typeface="Arial"/>
                <a:cs typeface="Arial"/>
              </a:defRPr>
            </a:lvl3pPr>
            <a:lvl4pPr marL="1512000" indent="-306000">
              <a:buClr>
                <a:srgbClr val="AE0027"/>
              </a:buClr>
              <a:buFont typeface="Arial"/>
              <a:buChar char="•"/>
              <a:defRPr sz="2000">
                <a:latin typeface="Arial"/>
                <a:cs typeface="Arial"/>
              </a:defRPr>
            </a:lvl4pPr>
            <a:lvl5pPr>
              <a:defRPr sz="6500"/>
            </a:lvl5pPr>
            <a:lvl6pPr>
              <a:defRPr sz="6500"/>
            </a:lvl6pPr>
            <a:lvl7pPr>
              <a:defRPr sz="6500"/>
            </a:lvl7pPr>
            <a:lvl8pPr>
              <a:defRPr sz="6500"/>
            </a:lvl8pPr>
            <a:lvl9pPr>
              <a:defRPr sz="65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
        <p:nvSpPr>
          <p:cNvPr id="8" name="Content Placeholder 2"/>
          <p:cNvSpPr>
            <a:spLocks noGrp="1"/>
          </p:cNvSpPr>
          <p:nvPr>
            <p:ph idx="154" hasCustomPrompt="1"/>
          </p:nvPr>
        </p:nvSpPr>
        <p:spPr>
          <a:xfrm>
            <a:off x="11699630" y="27172160"/>
            <a:ext cx="8736237" cy="2500354"/>
          </a:xfrm>
          <a:prstGeom prst="rect">
            <a:avLst/>
          </a:prstGeom>
          <a:solidFill>
            <a:srgbClr val="CBE4FF"/>
          </a:solidFill>
        </p:spPr>
        <p:txBody>
          <a:bodyPr/>
          <a:lstStyle>
            <a:lvl1pPr marL="0" indent="0">
              <a:buNone/>
              <a:defRPr sz="2800" baseline="0">
                <a:latin typeface="Arial"/>
                <a:cs typeface="Arial"/>
              </a:defRPr>
            </a:lvl1pPr>
          </a:lstStyle>
          <a:p>
            <a:pPr lvl="0"/>
            <a:r>
              <a:rPr lang="en-GB" dirty="0"/>
              <a:t>Contact details </a:t>
            </a:r>
          </a:p>
          <a:p>
            <a:pPr lvl="0"/>
            <a:r>
              <a:rPr lang="en-GB" dirty="0"/>
              <a:t>Name:</a:t>
            </a:r>
          </a:p>
          <a:p>
            <a:pPr lvl="0"/>
            <a:r>
              <a:rPr lang="en-GB" dirty="0"/>
              <a:t>Email: </a:t>
            </a:r>
          </a:p>
          <a:p>
            <a:pPr lvl="0"/>
            <a:r>
              <a:rPr lang="en-GB" dirty="0"/>
              <a:t>Tel:</a:t>
            </a:r>
            <a:endParaRPr lang="en-US" dirty="0"/>
          </a:p>
        </p:txBody>
      </p:sp>
      <p:sp>
        <p:nvSpPr>
          <p:cNvPr id="10" name="Content Placeholder 2"/>
          <p:cNvSpPr>
            <a:spLocks noGrp="1"/>
          </p:cNvSpPr>
          <p:nvPr>
            <p:ph idx="156"/>
          </p:nvPr>
        </p:nvSpPr>
        <p:spPr>
          <a:xfrm>
            <a:off x="7735612" y="5357567"/>
            <a:ext cx="5976098" cy="21814593"/>
          </a:xfrm>
          <a:prstGeom prst="rect">
            <a:avLst/>
          </a:prstGeom>
        </p:spPr>
        <p:txBody>
          <a:bodyPr/>
          <a:lstStyle>
            <a:lvl1pPr marL="457200" indent="-457200">
              <a:buClr>
                <a:srgbClr val="AE0027"/>
              </a:buClr>
              <a:buFont typeface="Arial"/>
              <a:buChar char="•"/>
              <a:defRPr sz="2600">
                <a:latin typeface="Arial"/>
                <a:cs typeface="Arial"/>
              </a:defRPr>
            </a:lvl1pPr>
            <a:lvl2pPr marL="828000" indent="-309600">
              <a:buClr>
                <a:srgbClr val="AE0027"/>
              </a:buClr>
              <a:buFont typeface="Arial"/>
              <a:buChar char="•"/>
              <a:defRPr sz="2600">
                <a:latin typeface="Arial"/>
                <a:cs typeface="Arial"/>
              </a:defRPr>
            </a:lvl2pPr>
            <a:lvl3pPr marL="1152000" indent="-306000">
              <a:buClr>
                <a:srgbClr val="AE0027"/>
              </a:buClr>
              <a:buFont typeface="Arial"/>
              <a:buChar char="•"/>
              <a:defRPr sz="2200">
                <a:latin typeface="Arial"/>
                <a:cs typeface="Arial"/>
              </a:defRPr>
            </a:lvl3pPr>
            <a:lvl4pPr marL="1512000" indent="-306000">
              <a:buClr>
                <a:srgbClr val="AE0027"/>
              </a:buClr>
              <a:buFont typeface="Arial"/>
              <a:buChar char="•"/>
              <a:defRPr sz="2000">
                <a:latin typeface="Arial"/>
                <a:cs typeface="Arial"/>
              </a:defRPr>
            </a:lvl4pPr>
            <a:lvl5pPr>
              <a:defRPr sz="6500"/>
            </a:lvl5pPr>
            <a:lvl6pPr>
              <a:defRPr sz="6500"/>
            </a:lvl6pPr>
            <a:lvl7pPr>
              <a:defRPr sz="6500"/>
            </a:lvl7pPr>
            <a:lvl8pPr>
              <a:defRPr sz="6500"/>
            </a:lvl8pPr>
            <a:lvl9pPr>
              <a:defRPr sz="65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
        <p:nvSpPr>
          <p:cNvPr id="11" name="Content Placeholder 2"/>
          <p:cNvSpPr>
            <a:spLocks noGrp="1"/>
          </p:cNvSpPr>
          <p:nvPr>
            <p:ph idx="157"/>
          </p:nvPr>
        </p:nvSpPr>
        <p:spPr>
          <a:xfrm>
            <a:off x="14385451" y="5357567"/>
            <a:ext cx="5976098" cy="21814593"/>
          </a:xfrm>
          <a:prstGeom prst="rect">
            <a:avLst/>
          </a:prstGeom>
        </p:spPr>
        <p:txBody>
          <a:bodyPr/>
          <a:lstStyle>
            <a:lvl1pPr marL="457200" indent="-457200">
              <a:buClr>
                <a:srgbClr val="AE0027"/>
              </a:buClr>
              <a:buFont typeface="Arial"/>
              <a:buChar char="•"/>
              <a:defRPr sz="2600">
                <a:latin typeface="Arial"/>
                <a:cs typeface="Arial"/>
              </a:defRPr>
            </a:lvl1pPr>
            <a:lvl2pPr marL="828000" indent="-309600">
              <a:buClr>
                <a:srgbClr val="AE0027"/>
              </a:buClr>
              <a:buFont typeface="Arial"/>
              <a:buChar char="•"/>
              <a:defRPr sz="2600">
                <a:latin typeface="Arial"/>
                <a:cs typeface="Arial"/>
              </a:defRPr>
            </a:lvl2pPr>
            <a:lvl3pPr marL="1152000" indent="-306000">
              <a:buClr>
                <a:srgbClr val="AE0027"/>
              </a:buClr>
              <a:buFont typeface="Arial"/>
              <a:buChar char="•"/>
              <a:defRPr sz="2200">
                <a:latin typeface="Arial"/>
                <a:cs typeface="Arial"/>
              </a:defRPr>
            </a:lvl3pPr>
            <a:lvl4pPr marL="1512000" indent="-306000">
              <a:buClr>
                <a:srgbClr val="AE0027"/>
              </a:buClr>
              <a:buFont typeface="Arial"/>
              <a:buChar char="•"/>
              <a:defRPr sz="2000">
                <a:latin typeface="Arial"/>
                <a:cs typeface="Arial"/>
              </a:defRPr>
            </a:lvl4pPr>
            <a:lvl5pPr>
              <a:defRPr sz="6500"/>
            </a:lvl5pPr>
            <a:lvl6pPr>
              <a:defRPr sz="6500"/>
            </a:lvl6pPr>
            <a:lvl7pPr>
              <a:defRPr sz="6500"/>
            </a:lvl7pPr>
            <a:lvl8pPr>
              <a:defRPr sz="6500"/>
            </a:lvl8pPr>
            <a:lvl9pPr>
              <a:defRPr sz="65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
        <p:nvSpPr>
          <p:cNvPr id="15" name="Text Placeholder 76"/>
          <p:cNvSpPr>
            <a:spLocks noGrp="1"/>
          </p:cNvSpPr>
          <p:nvPr>
            <p:ph type="body" sz="quarter" idx="153" hasCustomPrompt="1"/>
          </p:nvPr>
        </p:nvSpPr>
        <p:spPr>
          <a:xfrm>
            <a:off x="8974445" y="465814"/>
            <a:ext cx="10809814" cy="804274"/>
          </a:xfrm>
          <a:prstGeom prst="rect">
            <a:avLst/>
          </a:prstGeom>
        </p:spPr>
        <p:txBody>
          <a:bodyPr anchor="t" anchorCtr="0">
            <a:noAutofit/>
          </a:bodyPr>
          <a:lstStyle>
            <a:lvl1pPr marL="0" indent="0" algn="r">
              <a:buFontTx/>
              <a:buNone/>
              <a:defRPr sz="240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department name</a:t>
            </a:r>
          </a:p>
        </p:txBody>
      </p:sp>
      <p:sp>
        <p:nvSpPr>
          <p:cNvPr id="16" name="Content Placeholder 2"/>
          <p:cNvSpPr>
            <a:spLocks noGrp="1"/>
          </p:cNvSpPr>
          <p:nvPr>
            <p:ph idx="158" hasCustomPrompt="1"/>
          </p:nvPr>
        </p:nvSpPr>
        <p:spPr>
          <a:xfrm>
            <a:off x="1069419" y="27172161"/>
            <a:ext cx="5018871" cy="2500353"/>
          </a:xfrm>
          <a:prstGeom prst="rect">
            <a:avLst/>
          </a:prstGeom>
          <a:noFill/>
        </p:spPr>
        <p:txBody>
          <a:bodyPr lIns="129351" tIns="64676" rIns="129351" bIns="64676"/>
          <a:lstStyle>
            <a:lvl1pPr marL="646755" indent="-646755">
              <a:buClr>
                <a:srgbClr val="AE0027"/>
              </a:buClr>
              <a:buFont typeface="Arial"/>
              <a:buChar char="•"/>
              <a:defRPr sz="3700">
                <a:latin typeface="Arial"/>
                <a:cs typeface="Arial"/>
              </a:defRPr>
            </a:lvl1pPr>
            <a:lvl2pPr marL="1171289" indent="-437960">
              <a:buClr>
                <a:srgbClr val="AE0027"/>
              </a:buClr>
              <a:buFont typeface="Arial"/>
              <a:buChar char="•"/>
              <a:defRPr sz="3700">
                <a:latin typeface="Arial"/>
                <a:cs typeface="Arial"/>
              </a:defRPr>
            </a:lvl2pPr>
            <a:lvl3pPr marL="1629619" indent="-432868">
              <a:buClr>
                <a:srgbClr val="AE0027"/>
              </a:buClr>
              <a:buFont typeface="Arial"/>
              <a:buChar char="•"/>
              <a:defRPr sz="3100">
                <a:latin typeface="Arial"/>
                <a:cs typeface="Arial"/>
              </a:defRPr>
            </a:lvl3pPr>
            <a:lvl4pPr marL="2138875" indent="-432868">
              <a:buClr>
                <a:srgbClr val="AE0027"/>
              </a:buClr>
              <a:buFont typeface="Arial"/>
              <a:buChar char="•"/>
              <a:defRPr sz="2800">
                <a:latin typeface="Arial"/>
                <a:cs typeface="Arial"/>
              </a:defRPr>
            </a:lvl4pPr>
            <a:lvl5pPr>
              <a:defRPr sz="9200"/>
            </a:lvl5pPr>
            <a:lvl6pPr>
              <a:defRPr sz="9200"/>
            </a:lvl6pPr>
            <a:lvl7pPr>
              <a:defRPr sz="9200"/>
            </a:lvl7pPr>
            <a:lvl8pPr>
              <a:defRPr sz="9200"/>
            </a:lvl8pPr>
            <a:lvl9pPr>
              <a:defRPr sz="9200"/>
            </a:lvl9pPr>
          </a:lstStyle>
          <a:p>
            <a:pPr marL="0" lvl="0" indent="0">
              <a:buNone/>
            </a:pPr>
            <a:r>
              <a:rPr lang="en-GB" dirty="0"/>
              <a:t>Secondary logo space if required</a:t>
            </a:r>
          </a:p>
        </p:txBody>
      </p:sp>
      <p:sp>
        <p:nvSpPr>
          <p:cNvPr id="12" name="Text Placeholder 76"/>
          <p:cNvSpPr>
            <a:spLocks noGrp="1"/>
          </p:cNvSpPr>
          <p:nvPr>
            <p:ph type="body" sz="quarter" idx="150" hasCustomPrompt="1"/>
          </p:nvPr>
        </p:nvSpPr>
        <p:spPr>
          <a:xfrm>
            <a:off x="1069420" y="4081005"/>
            <a:ext cx="18714840" cy="495348"/>
          </a:xfrm>
          <a:prstGeom prst="rect">
            <a:avLst/>
          </a:prstGeom>
        </p:spPr>
        <p:txBody>
          <a:bodyPr anchor="b" anchorCtr="0">
            <a:normAutofit/>
          </a:bodyPr>
          <a:lstStyle>
            <a:lvl1pPr marL="0" indent="0" algn="ctr">
              <a:buFontTx/>
              <a:buNone/>
              <a:defRPr sz="2400" baseline="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a:t>Author 1  |  Author 2  |  Author 3</a:t>
            </a:r>
          </a:p>
        </p:txBody>
      </p:sp>
      <p:sp>
        <p:nvSpPr>
          <p:cNvPr id="17" name="Text Placeholder 76"/>
          <p:cNvSpPr>
            <a:spLocks noGrp="1"/>
          </p:cNvSpPr>
          <p:nvPr>
            <p:ph type="body" sz="quarter" idx="151" hasCustomPrompt="1"/>
          </p:nvPr>
        </p:nvSpPr>
        <p:spPr>
          <a:xfrm>
            <a:off x="1069420" y="2286040"/>
            <a:ext cx="18714840" cy="1453521"/>
          </a:xfrm>
          <a:prstGeom prst="rect">
            <a:avLst/>
          </a:prstGeom>
        </p:spPr>
        <p:txBody>
          <a:bodyPr anchor="ctr" anchorCtr="0">
            <a:noAutofit/>
          </a:bodyPr>
          <a:lstStyle>
            <a:lvl1pPr marL="0" indent="0" algn="ctr">
              <a:buFontTx/>
              <a:buNone/>
              <a:defRPr sz="5800" baseline="0">
                <a:solidFill>
                  <a:schemeClr val="bg1"/>
                </a:solidFill>
                <a:latin typeface="Arial"/>
                <a:cs typeface="Aria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the title which can run onto two lines</a:t>
            </a:r>
          </a:p>
        </p:txBody>
      </p:sp>
    </p:spTree>
    <p:extLst>
      <p:ext uri="{BB962C8B-B14F-4D97-AF65-F5344CB8AC3E}">
        <p14:creationId xmlns:p14="http://schemas.microsoft.com/office/powerpoint/2010/main" val="18136153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20150168" cy="4741416"/>
          </a:xfrm>
          <a:prstGeom prst="rect">
            <a:avLst/>
          </a:prstGeom>
          <a:solidFill>
            <a:srgbClr val="02244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20150168" y="0"/>
            <a:ext cx="287860" cy="4741416"/>
          </a:xfrm>
          <a:prstGeom prst="rect">
            <a:avLst/>
          </a:prstGeom>
          <a:solidFill>
            <a:srgbClr val="AE00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0438028" y="0"/>
            <a:ext cx="950360" cy="4741416"/>
          </a:xfrm>
          <a:prstGeom prst="rect">
            <a:avLst/>
          </a:prstGeom>
          <a:solidFill>
            <a:srgbClr val="7292D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IEF_whit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7925054" cy="2301494"/>
          </a:xfrm>
          <a:prstGeom prst="rect">
            <a:avLst/>
          </a:prstGeom>
        </p:spPr>
      </p:pic>
    </p:spTree>
    <p:extLst>
      <p:ext uri="{BB962C8B-B14F-4D97-AF65-F5344CB8AC3E}">
        <p14:creationId xmlns:p14="http://schemas.microsoft.com/office/powerpoint/2010/main" val="3966081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1476070" rtl="0" eaLnBrk="1" latinLnBrk="0" hangingPunct="1">
        <a:spcBef>
          <a:spcPct val="0"/>
        </a:spcBef>
        <a:buNone/>
        <a:defRPr sz="14200" kern="1200">
          <a:solidFill>
            <a:schemeClr val="tx1"/>
          </a:solidFill>
          <a:latin typeface="+mj-lt"/>
          <a:ea typeface="+mj-ea"/>
          <a:cs typeface="+mj-cs"/>
        </a:defRPr>
      </a:lvl1pPr>
    </p:titleStyle>
    <p:bodyStyle>
      <a:lvl1pPr marL="1107053" indent="-1107053" algn="l" defTabSz="1476070" rtl="0" eaLnBrk="1" latinLnBrk="0" hangingPunct="1">
        <a:spcBef>
          <a:spcPct val="20000"/>
        </a:spcBef>
        <a:buFont typeface="Arial"/>
        <a:buChar char="•"/>
        <a:defRPr sz="10300" kern="1200">
          <a:solidFill>
            <a:schemeClr val="tx1"/>
          </a:solidFill>
          <a:latin typeface="+mn-lt"/>
          <a:ea typeface="+mn-ea"/>
          <a:cs typeface="+mn-cs"/>
        </a:defRPr>
      </a:lvl1pPr>
      <a:lvl2pPr marL="2398614" indent="-922544" algn="l" defTabSz="1476070" rtl="0" eaLnBrk="1" latinLnBrk="0" hangingPunct="1">
        <a:spcBef>
          <a:spcPct val="20000"/>
        </a:spcBef>
        <a:buFont typeface="Arial"/>
        <a:buChar char="–"/>
        <a:defRPr sz="9000" kern="1200">
          <a:solidFill>
            <a:schemeClr val="tx1"/>
          </a:solidFill>
          <a:latin typeface="+mn-lt"/>
          <a:ea typeface="+mn-ea"/>
          <a:cs typeface="+mn-cs"/>
        </a:defRPr>
      </a:lvl2pPr>
      <a:lvl3pPr marL="3690176" indent="-738035" algn="l" defTabSz="1476070" rtl="0" eaLnBrk="1" latinLnBrk="0" hangingPunct="1">
        <a:spcBef>
          <a:spcPct val="20000"/>
        </a:spcBef>
        <a:buFont typeface="Arial"/>
        <a:buChar char="•"/>
        <a:defRPr sz="7700" kern="1200">
          <a:solidFill>
            <a:schemeClr val="tx1"/>
          </a:solidFill>
          <a:latin typeface="+mn-lt"/>
          <a:ea typeface="+mn-ea"/>
          <a:cs typeface="+mn-cs"/>
        </a:defRPr>
      </a:lvl3pPr>
      <a:lvl4pPr marL="5166246" indent="-738035" algn="l" defTabSz="1476070" rtl="0" eaLnBrk="1" latinLnBrk="0" hangingPunct="1">
        <a:spcBef>
          <a:spcPct val="20000"/>
        </a:spcBef>
        <a:buFont typeface="Arial"/>
        <a:buChar char="–"/>
        <a:defRPr sz="6500" kern="1200">
          <a:solidFill>
            <a:schemeClr val="tx1"/>
          </a:solidFill>
          <a:latin typeface="+mn-lt"/>
          <a:ea typeface="+mn-ea"/>
          <a:cs typeface="+mn-cs"/>
        </a:defRPr>
      </a:lvl4pPr>
      <a:lvl5pPr marL="6642316" indent="-738035" algn="l" defTabSz="1476070" rtl="0" eaLnBrk="1" latinLnBrk="0" hangingPunct="1">
        <a:spcBef>
          <a:spcPct val="20000"/>
        </a:spcBef>
        <a:buFont typeface="Arial"/>
        <a:buChar char="»"/>
        <a:defRPr sz="6500" kern="1200">
          <a:solidFill>
            <a:schemeClr val="tx1"/>
          </a:solidFill>
          <a:latin typeface="+mn-lt"/>
          <a:ea typeface="+mn-ea"/>
          <a:cs typeface="+mn-cs"/>
        </a:defRPr>
      </a:lvl5pPr>
      <a:lvl6pPr marL="8118386" indent="-738035" algn="l" defTabSz="1476070" rtl="0" eaLnBrk="1" latinLnBrk="0" hangingPunct="1">
        <a:spcBef>
          <a:spcPct val="20000"/>
        </a:spcBef>
        <a:buFont typeface="Arial"/>
        <a:buChar char="•"/>
        <a:defRPr sz="6500" kern="1200">
          <a:solidFill>
            <a:schemeClr val="tx1"/>
          </a:solidFill>
          <a:latin typeface="+mn-lt"/>
          <a:ea typeface="+mn-ea"/>
          <a:cs typeface="+mn-cs"/>
        </a:defRPr>
      </a:lvl6pPr>
      <a:lvl7pPr marL="9594456" indent="-738035" algn="l" defTabSz="1476070" rtl="0" eaLnBrk="1" latinLnBrk="0" hangingPunct="1">
        <a:spcBef>
          <a:spcPct val="20000"/>
        </a:spcBef>
        <a:buFont typeface="Arial"/>
        <a:buChar char="•"/>
        <a:defRPr sz="6500" kern="1200">
          <a:solidFill>
            <a:schemeClr val="tx1"/>
          </a:solidFill>
          <a:latin typeface="+mn-lt"/>
          <a:ea typeface="+mn-ea"/>
          <a:cs typeface="+mn-cs"/>
        </a:defRPr>
      </a:lvl7pPr>
      <a:lvl8pPr marL="11070527" indent="-738035" algn="l" defTabSz="1476070" rtl="0" eaLnBrk="1" latinLnBrk="0" hangingPunct="1">
        <a:spcBef>
          <a:spcPct val="20000"/>
        </a:spcBef>
        <a:buFont typeface="Arial"/>
        <a:buChar char="•"/>
        <a:defRPr sz="6500" kern="1200">
          <a:solidFill>
            <a:schemeClr val="tx1"/>
          </a:solidFill>
          <a:latin typeface="+mn-lt"/>
          <a:ea typeface="+mn-ea"/>
          <a:cs typeface="+mn-cs"/>
        </a:defRPr>
      </a:lvl8pPr>
      <a:lvl9pPr marL="12546597" indent="-738035" algn="l" defTabSz="1476070"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3.png"/><Relationship Id="rId18" Type="http://schemas.openxmlformats.org/officeDocument/2006/relationships/image" Target="../media/image3.emf"/><Relationship Id="rId3" Type="http://schemas.openxmlformats.org/officeDocument/2006/relationships/notesSlide" Target="../notesSlides/notesSlide1.xml"/><Relationship Id="rId21" Type="http://schemas.openxmlformats.org/officeDocument/2006/relationships/image" Target="../media/image15.png"/><Relationship Id="rId7" Type="http://schemas.openxmlformats.org/officeDocument/2006/relationships/image" Target="../media/image8.png"/><Relationship Id="rId12" Type="http://schemas.openxmlformats.org/officeDocument/2006/relationships/image" Target="../media/image12.png"/><Relationship Id="rId17" Type="http://schemas.openxmlformats.org/officeDocument/2006/relationships/package" Target="../embeddings/Microsoft_Visio___4.vsdx"/><Relationship Id="rId2" Type="http://schemas.openxmlformats.org/officeDocument/2006/relationships/slideLayout" Target="../slideLayouts/slideLayout1.xml"/><Relationship Id="rId16" Type="http://schemas.openxmlformats.org/officeDocument/2006/relationships/image" Target="../media/image2.emf"/><Relationship Id="rId20" Type="http://schemas.openxmlformats.org/officeDocument/2006/relationships/image" Target="../media/image4.emf"/><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hyperlink" Target="mailto:yang.yang@brunel.ac.uk" TargetMode="External"/><Relationship Id="rId24" Type="http://schemas.openxmlformats.org/officeDocument/2006/relationships/image" Target="../media/image16.jpeg"/><Relationship Id="rId5" Type="http://schemas.openxmlformats.org/officeDocument/2006/relationships/image" Target="../media/image6.jpg"/><Relationship Id="rId15" Type="http://schemas.openxmlformats.org/officeDocument/2006/relationships/package" Target="../embeddings/Microsoft_Visio___3.vsdx"/><Relationship Id="rId23" Type="http://schemas.openxmlformats.org/officeDocument/2006/relationships/image" Target="../media/image15.emf"/><Relationship Id="rId10" Type="http://schemas.openxmlformats.org/officeDocument/2006/relationships/image" Target="../media/image11.jpeg"/><Relationship Id="rId19" Type="http://schemas.openxmlformats.org/officeDocument/2006/relationships/package" Target="../embeddings/Microsoft_Visio___2.vsdx"/><Relationship Id="rId4" Type="http://schemas.openxmlformats.org/officeDocument/2006/relationships/image" Target="../media/image5.jpg"/><Relationship Id="rId9" Type="http://schemas.openxmlformats.org/officeDocument/2006/relationships/image" Target="../media/image10.png"/><Relationship Id="rId14" Type="http://schemas.openxmlformats.org/officeDocument/2006/relationships/image" Target="../media/image14.png"/><Relationship Id="rId22"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图片 1030">
            <a:extLst>
              <a:ext uri="{FF2B5EF4-FFF2-40B4-BE49-F238E27FC236}">
                <a16:creationId xmlns:a16="http://schemas.microsoft.com/office/drawing/2014/main" id="{46DA60CD-3DB4-7049-A6B5-40EA0237E6A6}"/>
              </a:ext>
            </a:extLst>
          </p:cNvPr>
          <p:cNvPicPr>
            <a:picLocks noChangeAspect="1"/>
          </p:cNvPicPr>
          <p:nvPr/>
        </p:nvPicPr>
        <p:blipFill>
          <a:blip r:embed="rId4"/>
          <a:stretch>
            <a:fillRect/>
          </a:stretch>
        </p:blipFill>
        <p:spPr>
          <a:xfrm>
            <a:off x="12509367" y="19571892"/>
            <a:ext cx="7264400" cy="4813300"/>
          </a:xfrm>
          <a:prstGeom prst="rect">
            <a:avLst/>
          </a:prstGeom>
        </p:spPr>
      </p:pic>
      <p:pic>
        <p:nvPicPr>
          <p:cNvPr id="1028" name="图片 1027">
            <a:extLst>
              <a:ext uri="{FF2B5EF4-FFF2-40B4-BE49-F238E27FC236}">
                <a16:creationId xmlns:a16="http://schemas.microsoft.com/office/drawing/2014/main" id="{075A8CD3-F510-8544-B02D-6BA3CDAB76FE}"/>
              </a:ext>
            </a:extLst>
          </p:cNvPr>
          <p:cNvPicPr>
            <a:picLocks noChangeAspect="1"/>
          </p:cNvPicPr>
          <p:nvPr/>
        </p:nvPicPr>
        <p:blipFill>
          <a:blip r:embed="rId5"/>
          <a:stretch>
            <a:fillRect/>
          </a:stretch>
        </p:blipFill>
        <p:spPr>
          <a:xfrm>
            <a:off x="12501290" y="15339987"/>
            <a:ext cx="7264400" cy="4699000"/>
          </a:xfrm>
          <a:prstGeom prst="rect">
            <a:avLst/>
          </a:prstGeom>
        </p:spPr>
      </p:pic>
      <p:pic>
        <p:nvPicPr>
          <p:cNvPr id="96" name="Picture 12">
            <a:extLst>
              <a:ext uri="{FF2B5EF4-FFF2-40B4-BE49-F238E27FC236}">
                <a16:creationId xmlns:a16="http://schemas.microsoft.com/office/drawing/2014/main" id="{EE354710-9091-8C4A-836D-272E715FB7BF}"/>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15635136" y="5289294"/>
            <a:ext cx="4318000" cy="3238500"/>
          </a:xfrm>
          <a:prstGeom prst="rect">
            <a:avLst/>
          </a:prstGeom>
        </p:spPr>
      </p:pic>
      <p:pic>
        <p:nvPicPr>
          <p:cNvPr id="76" name="Picture 11">
            <a:extLst>
              <a:ext uri="{FF2B5EF4-FFF2-40B4-BE49-F238E27FC236}">
                <a16:creationId xmlns:a16="http://schemas.microsoft.com/office/drawing/2014/main" id="{915662EA-BB15-3445-97A1-5AEEAFB7A8CE}"/>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10789845" y="5445342"/>
            <a:ext cx="4318000" cy="3238500"/>
          </a:xfrm>
          <a:prstGeom prst="rect">
            <a:avLst/>
          </a:prstGeom>
        </p:spPr>
      </p:pic>
      <p:pic>
        <p:nvPicPr>
          <p:cNvPr id="1030" name="Picture 6" descr="Image result for Innovate U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70317" y="26720024"/>
            <a:ext cx="2717935" cy="2717935"/>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1"/>
          <p:cNvSpPr>
            <a:spLocks noGrp="1"/>
          </p:cNvSpPr>
          <p:nvPr>
            <p:ph type="body" sz="quarter" idx="150"/>
          </p:nvPr>
        </p:nvSpPr>
        <p:spPr>
          <a:xfrm>
            <a:off x="1337568" y="3216000"/>
            <a:ext cx="18714840" cy="1342890"/>
          </a:xfrm>
        </p:spPr>
        <p:txBody>
          <a:bodyPr>
            <a:normAutofit/>
          </a:bodyPr>
          <a:lstStyle/>
          <a:p>
            <a:r>
              <a:rPr lang="en-US" altLang="zh-CN" dirty="0"/>
              <a:t>Yang Yang</a:t>
            </a:r>
            <a:r>
              <a:rPr lang="en-US" altLang="zh-CN" baseline="30000" dirty="0"/>
              <a:t>1</a:t>
            </a:r>
            <a:r>
              <a:rPr lang="en-US" altLang="zh-CN" dirty="0"/>
              <a:t>,</a:t>
            </a:r>
            <a:r>
              <a:rPr lang="zh-CN" altLang="en-US" dirty="0"/>
              <a:t> </a:t>
            </a:r>
            <a:r>
              <a:rPr lang="en-US" altLang="zh-CN" dirty="0"/>
              <a:t>Mohamed K.</a:t>
            </a:r>
            <a:r>
              <a:rPr lang="zh-CN" altLang="en-US" dirty="0"/>
              <a:t> </a:t>
            </a:r>
            <a:r>
              <a:rPr lang="en-US" dirty="0"/>
              <a:t>Darwish</a:t>
            </a:r>
            <a:r>
              <a:rPr lang="en-US" altLang="zh-CN" baseline="30000" dirty="0"/>
              <a:t>1</a:t>
            </a:r>
            <a:r>
              <a:rPr lang="en-US" altLang="zh-CN" dirty="0"/>
              <a:t>,</a:t>
            </a:r>
            <a:r>
              <a:rPr lang="zh-CN" altLang="en-US" dirty="0"/>
              <a:t> </a:t>
            </a:r>
            <a:r>
              <a:rPr lang="en-US" altLang="zh-CN" dirty="0"/>
              <a:t>Mansour</a:t>
            </a:r>
            <a:r>
              <a:rPr lang="zh-CN" altLang="en-US" dirty="0"/>
              <a:t> </a:t>
            </a:r>
            <a:r>
              <a:rPr lang="en-US" altLang="zh-CN" dirty="0"/>
              <a:t>Salehi</a:t>
            </a:r>
            <a:r>
              <a:rPr lang="zh-CN" altLang="en-US" dirty="0"/>
              <a:t> </a:t>
            </a:r>
            <a:r>
              <a:rPr lang="en-US" altLang="zh-CN" dirty="0"/>
              <a:t>Moghadam</a:t>
            </a:r>
            <a:r>
              <a:rPr lang="en-US" altLang="zh-CN" baseline="30000" dirty="0"/>
              <a:t>2</a:t>
            </a:r>
            <a:r>
              <a:rPr lang="en-US" altLang="zh-CN" dirty="0"/>
              <a:t>,</a:t>
            </a:r>
            <a:r>
              <a:rPr lang="zh-CN" altLang="en-US" dirty="0"/>
              <a:t> </a:t>
            </a:r>
            <a:r>
              <a:rPr lang="en-US" altLang="zh-CN" dirty="0"/>
              <a:t>Dominic Quennell</a:t>
            </a:r>
            <a:r>
              <a:rPr lang="en-US" altLang="zh-CN" baseline="30000" dirty="0"/>
              <a:t>2</a:t>
            </a:r>
            <a:r>
              <a:rPr lang="en-US" altLang="zh-CN" dirty="0"/>
              <a:t>, Ashkan</a:t>
            </a:r>
            <a:r>
              <a:rPr lang="zh-CN" altLang="en-US" dirty="0"/>
              <a:t> </a:t>
            </a:r>
            <a:r>
              <a:rPr lang="en-US" altLang="zh-CN" dirty="0"/>
              <a:t>Daria</a:t>
            </a:r>
            <a:r>
              <a:rPr lang="zh-CN" altLang="en-US" dirty="0"/>
              <a:t> </a:t>
            </a:r>
            <a:r>
              <a:rPr lang="en-US" altLang="zh-CN" dirty="0"/>
              <a:t>Hajiloo</a:t>
            </a:r>
            <a:r>
              <a:rPr lang="en-US" altLang="zh-CN" baseline="30000" dirty="0"/>
              <a:t>2</a:t>
            </a:r>
          </a:p>
          <a:p>
            <a:r>
              <a:rPr lang="en-US" altLang="zh-CN" dirty="0"/>
              <a:t>1</a:t>
            </a:r>
            <a:r>
              <a:rPr lang="zh-CN" altLang="en-US" dirty="0"/>
              <a:t> </a:t>
            </a:r>
            <a:r>
              <a:rPr lang="en-US" altLang="zh-CN" dirty="0"/>
              <a:t>Brunel</a:t>
            </a:r>
            <a:r>
              <a:rPr lang="zh-CN" altLang="en-US" dirty="0"/>
              <a:t> </a:t>
            </a:r>
            <a:r>
              <a:rPr lang="en-US" altLang="zh-CN" dirty="0"/>
              <a:t>University</a:t>
            </a:r>
            <a:r>
              <a:rPr lang="zh-CN" altLang="en-US" dirty="0"/>
              <a:t> </a:t>
            </a:r>
            <a:r>
              <a:rPr lang="en-US" altLang="zh-CN" dirty="0"/>
              <a:t>London,</a:t>
            </a:r>
            <a:r>
              <a:rPr lang="zh-CN" altLang="en-US" dirty="0"/>
              <a:t> </a:t>
            </a:r>
            <a:r>
              <a:rPr lang="en-US" altLang="zh-CN" dirty="0"/>
              <a:t>Kington</a:t>
            </a:r>
            <a:r>
              <a:rPr lang="zh-CN" altLang="en-US" dirty="0"/>
              <a:t> </a:t>
            </a:r>
            <a:r>
              <a:rPr lang="en-US" altLang="zh-CN" dirty="0"/>
              <a:t>ln,</a:t>
            </a:r>
            <a:r>
              <a:rPr lang="zh-CN" altLang="en-US" dirty="0"/>
              <a:t> </a:t>
            </a:r>
            <a:r>
              <a:rPr lang="en-US" altLang="zh-CN" dirty="0"/>
              <a:t>London,</a:t>
            </a:r>
            <a:r>
              <a:rPr lang="zh-CN" altLang="en-US" dirty="0"/>
              <a:t> </a:t>
            </a:r>
            <a:r>
              <a:rPr lang="en-US" altLang="zh-CN" dirty="0"/>
              <a:t>UB8</a:t>
            </a:r>
            <a:r>
              <a:rPr lang="zh-CN" altLang="en-US" dirty="0"/>
              <a:t> </a:t>
            </a:r>
            <a:r>
              <a:rPr lang="en-US" altLang="zh-CN" dirty="0"/>
              <a:t>3PH,</a:t>
            </a:r>
            <a:r>
              <a:rPr lang="zh-CN" altLang="en-US" dirty="0"/>
              <a:t> </a:t>
            </a:r>
            <a:r>
              <a:rPr lang="en-US" altLang="zh-CN" dirty="0"/>
              <a:t>United</a:t>
            </a:r>
            <a:r>
              <a:rPr lang="zh-CN" altLang="en-US" dirty="0"/>
              <a:t> </a:t>
            </a:r>
            <a:r>
              <a:rPr lang="en-US" altLang="zh-CN" dirty="0"/>
              <a:t>Kingdom</a:t>
            </a:r>
          </a:p>
          <a:p>
            <a:r>
              <a:rPr lang="en-US" altLang="zh-CN" dirty="0"/>
              <a:t>2</a:t>
            </a:r>
            <a:r>
              <a:rPr lang="zh-CN" altLang="en-US" dirty="0"/>
              <a:t> </a:t>
            </a:r>
            <a:r>
              <a:rPr lang="en-US" dirty="0"/>
              <a:t>Enertechnos</a:t>
            </a:r>
            <a:r>
              <a:rPr lang="zh-CN" altLang="en-US" dirty="0"/>
              <a:t> </a:t>
            </a:r>
            <a:r>
              <a:rPr lang="en-US" altLang="zh-CN" dirty="0"/>
              <a:t>Ltd,</a:t>
            </a:r>
            <a:r>
              <a:rPr lang="zh-CN" altLang="en-US" dirty="0"/>
              <a:t> </a:t>
            </a:r>
            <a:r>
              <a:rPr lang="en-US" altLang="zh-CN" dirty="0"/>
              <a:t>19</a:t>
            </a:r>
            <a:r>
              <a:rPr lang="zh-CN" altLang="en-US" dirty="0"/>
              <a:t> </a:t>
            </a:r>
            <a:r>
              <a:rPr lang="en-US" altLang="zh-CN" dirty="0"/>
              <a:t>Kingsmill</a:t>
            </a:r>
            <a:r>
              <a:rPr lang="zh-CN" altLang="en-US" dirty="0"/>
              <a:t> </a:t>
            </a:r>
            <a:r>
              <a:rPr lang="en-US" altLang="zh-CN" dirty="0"/>
              <a:t>Business</a:t>
            </a:r>
            <a:r>
              <a:rPr lang="zh-CN" altLang="en-US" dirty="0"/>
              <a:t> </a:t>
            </a:r>
            <a:r>
              <a:rPr lang="en-US" altLang="zh-CN" dirty="0"/>
              <a:t>Park,</a:t>
            </a:r>
            <a:r>
              <a:rPr lang="zh-CN" altLang="en-US" dirty="0"/>
              <a:t> </a:t>
            </a:r>
            <a:r>
              <a:rPr lang="en-US" altLang="zh-CN" dirty="0"/>
              <a:t>Kingston,</a:t>
            </a:r>
            <a:r>
              <a:rPr lang="zh-CN" altLang="en-US" dirty="0"/>
              <a:t> </a:t>
            </a:r>
            <a:r>
              <a:rPr lang="en-US" altLang="zh-CN" dirty="0"/>
              <a:t>KT1</a:t>
            </a:r>
            <a:r>
              <a:rPr lang="zh-CN" altLang="en-US" dirty="0"/>
              <a:t> </a:t>
            </a:r>
            <a:r>
              <a:rPr lang="en-US" altLang="zh-CN" dirty="0"/>
              <a:t>3GZ,</a:t>
            </a:r>
            <a:r>
              <a:rPr lang="zh-CN" altLang="en-US" dirty="0"/>
              <a:t> </a:t>
            </a:r>
            <a:r>
              <a:rPr lang="en-US" altLang="zh-CN" dirty="0"/>
              <a:t>United</a:t>
            </a:r>
            <a:r>
              <a:rPr lang="zh-CN" altLang="en-US" dirty="0"/>
              <a:t> </a:t>
            </a:r>
            <a:r>
              <a:rPr lang="en-US" altLang="zh-CN" dirty="0"/>
              <a:t>Kingdom</a:t>
            </a:r>
          </a:p>
        </p:txBody>
      </p:sp>
      <p:sp>
        <p:nvSpPr>
          <p:cNvPr id="3" name="Text Placeholder 2"/>
          <p:cNvSpPr>
            <a:spLocks noGrp="1"/>
          </p:cNvSpPr>
          <p:nvPr>
            <p:ph type="body" sz="quarter" idx="151"/>
          </p:nvPr>
        </p:nvSpPr>
        <p:spPr>
          <a:xfrm>
            <a:off x="1069420" y="1737831"/>
            <a:ext cx="18714840" cy="1453521"/>
          </a:xfrm>
        </p:spPr>
        <p:txBody>
          <a:bodyPr/>
          <a:lstStyle/>
          <a:p>
            <a:r>
              <a:rPr lang="en-US" altLang="zh-CN" sz="4200" dirty="0"/>
              <a:t>Capacitive Transfer Cable and Its Performance in Comparison with Conventional Solid Insulated Cable</a:t>
            </a:r>
            <a:endParaRPr lang="zh-CN" altLang="zh-CN" sz="4200" dirty="0"/>
          </a:p>
        </p:txBody>
      </p:sp>
      <p:sp>
        <p:nvSpPr>
          <p:cNvPr id="4" name="Text Placeholder 3"/>
          <p:cNvSpPr>
            <a:spLocks noGrp="1"/>
          </p:cNvSpPr>
          <p:nvPr>
            <p:ph type="body" sz="quarter" idx="153"/>
          </p:nvPr>
        </p:nvSpPr>
        <p:spPr/>
        <p:txBody>
          <a:bodyPr/>
          <a:lstStyle/>
          <a:p>
            <a:r>
              <a:rPr lang="en-US" dirty="0"/>
              <a:t>EIC 2019</a:t>
            </a:r>
          </a:p>
        </p:txBody>
      </p:sp>
      <p:sp>
        <p:nvSpPr>
          <p:cNvPr id="8" name="矩形 7"/>
          <p:cNvSpPr/>
          <p:nvPr/>
        </p:nvSpPr>
        <p:spPr>
          <a:xfrm>
            <a:off x="742667" y="4954450"/>
            <a:ext cx="9506234" cy="13005868"/>
          </a:xfrm>
          <a:prstGeom prst="rect">
            <a:avLst/>
          </a:prstGeom>
        </p:spPr>
        <p:txBody>
          <a:bodyPr wrap="square">
            <a:spAutoFit/>
          </a:bodyPr>
          <a:lstStyle/>
          <a:p>
            <a:pPr lvl="0" algn="just" defTabSz="914400" eaLnBrk="0" fontAlgn="base" hangingPunct="0">
              <a:lnSpc>
                <a:spcPct val="130000"/>
              </a:lnSpc>
              <a:spcBef>
                <a:spcPct val="0"/>
              </a:spcBef>
              <a:spcAft>
                <a:spcPct val="0"/>
              </a:spcAft>
              <a:tabLst>
                <a:tab pos="182563" algn="l"/>
              </a:tabLst>
            </a:pPr>
            <a:r>
              <a:rPr lang="en-US" altLang="zh-CN" sz="2400" b="1" dirty="0">
                <a:solidFill>
                  <a:srgbClr val="022448"/>
                </a:solidFill>
                <a:latin typeface="Arial" panose="020B0604020202020204" pitchFamily="34" charset="0"/>
                <a:cs typeface="Arial" panose="020B0604020202020204" pitchFamily="34" charset="0"/>
              </a:rPr>
              <a:t>1</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Introduction</a:t>
            </a:r>
            <a:endParaRPr lang="en-GB" sz="2400" b="1" dirty="0">
              <a:solidFill>
                <a:srgbClr val="022448"/>
              </a:solidFill>
              <a:latin typeface="Arial" panose="020B0604020202020204" pitchFamily="34" charset="0"/>
              <a:cs typeface="Arial" panose="020B0604020202020204" pitchFamily="34" charset="0"/>
            </a:endParaRPr>
          </a:p>
          <a:p>
            <a:pPr lvl="0" algn="just" defTabSz="914400" eaLnBrk="0" fontAlgn="base" hangingPunct="0">
              <a:lnSpc>
                <a:spcPct val="130000"/>
              </a:lnSpc>
              <a:spcBef>
                <a:spcPct val="0"/>
              </a:spcBef>
              <a:spcAft>
                <a:spcPct val="0"/>
              </a:spcAft>
              <a:tabLst>
                <a:tab pos="182563" algn="l"/>
              </a:tabLst>
            </a:pPr>
            <a:r>
              <a:rPr lang="en-GB" sz="2400" dirty="0">
                <a:solidFill>
                  <a:srgbClr val="022448"/>
                </a:solidFill>
                <a:latin typeface="Arial" panose="020B0604020202020204" pitchFamily="34" charset="0"/>
                <a:cs typeface="Arial" panose="020B0604020202020204" pitchFamily="34" charset="0"/>
              </a:rPr>
              <a:t>In 2018, wind energy is 14% of the EU’s electricity (up from 12% in 2017). Wind power capacity rose by 11.3 GW in 2018: 8.6 GW onshore and 2.65 GW offshore. 16.7 GW of future projects reached Final Investment Decision in 2018. With the development of off-shore wind generation, more and more long-distance fluctuating power is connected to on-shore substation. </a:t>
            </a:r>
          </a:p>
          <a:p>
            <a:pPr lvl="0" algn="just" defTabSz="914400" eaLnBrk="0" fontAlgn="base" hangingPunct="0">
              <a:lnSpc>
                <a:spcPct val="130000"/>
              </a:lnSpc>
              <a:spcBef>
                <a:spcPct val="0"/>
              </a:spcBef>
              <a:spcAft>
                <a:spcPct val="0"/>
              </a:spcAft>
              <a:tabLst>
                <a:tab pos="182563" algn="l"/>
              </a:tabLst>
            </a:pPr>
            <a:r>
              <a:rPr lang="en-GB" sz="2400" dirty="0">
                <a:solidFill>
                  <a:srgbClr val="022448"/>
                </a:solidFill>
                <a:latin typeface="Arial" panose="020B0604020202020204" pitchFamily="34" charset="0"/>
                <a:cs typeface="Arial" panose="020B0604020202020204" pitchFamily="34" charset="0"/>
              </a:rPr>
              <a:t>However, due to high load current flowing through the cable, there is high voltage drop at the receiving end.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Due</a:t>
            </a:r>
            <a:r>
              <a:rPr lang="en-GB" sz="2400" dirty="0">
                <a:solidFill>
                  <a:srgbClr val="022448"/>
                </a:solidFill>
                <a:latin typeface="Arial" panose="020B0604020202020204" pitchFamily="34" charset="0"/>
                <a:cs typeface="Arial" panose="020B0604020202020204" pitchFamily="34" charset="0"/>
              </a:rPr>
              <a:t> to low load current and high shunt capacitive current in the cable, there is voltage rise at the receiving end. These two issues limit the power delivery to the main electric networks. </a:t>
            </a:r>
          </a:p>
          <a:p>
            <a:pPr lvl="0" algn="just" defTabSz="914400" eaLnBrk="0" fontAlgn="base" hangingPunct="0">
              <a:lnSpc>
                <a:spcPct val="130000"/>
              </a:lnSpc>
              <a:spcBef>
                <a:spcPct val="0"/>
              </a:spcBef>
              <a:spcAft>
                <a:spcPct val="0"/>
              </a:spcAft>
              <a:tabLst>
                <a:tab pos="182563" algn="l"/>
              </a:tabLst>
            </a:pPr>
            <a:r>
              <a:rPr lang="en-GB" sz="2400" dirty="0">
                <a:solidFill>
                  <a:srgbClr val="022448"/>
                </a:solidFill>
                <a:latin typeface="Arial" panose="020B0604020202020204" pitchFamily="34" charset="0"/>
                <a:cs typeface="Arial" panose="020B0604020202020204" pitchFamily="34" charset="0"/>
              </a:rPr>
              <a:t>In this case, there are several traditional methods to avoid high voltage drop or voltage rise: (1) to increase the transmission voltage level; (2) to increase the number of paralleled cables; (3) to switch off cables to avoid voltage rise when load current is low; (4) to employ high voltage direction current (HVDC); (5) to apply reactive power compensation. </a:t>
            </a:r>
          </a:p>
          <a:p>
            <a:pPr lvl="0" algn="just" defTabSz="914400" eaLnBrk="0" fontAlgn="base" hangingPunct="0">
              <a:lnSpc>
                <a:spcPct val="130000"/>
              </a:lnSpc>
              <a:spcBef>
                <a:spcPct val="0"/>
              </a:spcBef>
              <a:spcAft>
                <a:spcPct val="0"/>
              </a:spcAft>
              <a:tabLst>
                <a:tab pos="182563" algn="l"/>
              </a:tabLst>
            </a:pPr>
            <a:r>
              <a:rPr lang="en-GB" sz="2400" dirty="0">
                <a:solidFill>
                  <a:srgbClr val="022448"/>
                </a:solidFill>
                <a:latin typeface="Arial" panose="020B0604020202020204" pitchFamily="34" charset="0"/>
                <a:cs typeface="Arial" panose="020B0604020202020204" pitchFamily="34" charset="0"/>
              </a:rPr>
              <a:t>However, solution (1) requires the investment of higher transmission voltage level devices and increases shunt capacitive power to ground; solution (2) multiplies the investment of transmission cables, and increases shunt capacitive power to ground; solution (3) increases the difficulty in control and the risks of switch transient impact on electric networks; solution (4) drastically increases the investment, especially for the construction of converter station; solution (5) is difficult to find suitable location and increases the investment in complex power electronic control devices.</a:t>
            </a:r>
          </a:p>
        </p:txBody>
      </p:sp>
      <p:pic>
        <p:nvPicPr>
          <p:cNvPr id="1032" name="Picture 8" descr="Image result for enertechno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392150" y="26672138"/>
            <a:ext cx="2656957" cy="265695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the welding institute log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79212" y="28764474"/>
            <a:ext cx="2488744" cy="1208172"/>
          </a:xfrm>
          <a:prstGeom prst="rect">
            <a:avLst/>
          </a:prstGeom>
          <a:noFill/>
          <a:extLst>
            <a:ext uri="{909E8E84-426E-40DD-AFC4-6F175D3DCCD1}">
              <a14:hiddenFill xmlns:a14="http://schemas.microsoft.com/office/drawing/2010/main">
                <a:solidFill>
                  <a:srgbClr val="FFFFFF"/>
                </a:solidFill>
              </a14:hiddenFill>
            </a:ext>
          </a:extLst>
        </p:spPr>
      </p:pic>
      <p:sp>
        <p:nvSpPr>
          <p:cNvPr id="15" name="矩形 14"/>
          <p:cNvSpPr/>
          <p:nvPr/>
        </p:nvSpPr>
        <p:spPr>
          <a:xfrm>
            <a:off x="10970317" y="26589714"/>
            <a:ext cx="6196533" cy="1200329"/>
          </a:xfrm>
          <a:prstGeom prst="rect">
            <a:avLst/>
          </a:prstGeom>
        </p:spPr>
        <p:txBody>
          <a:bodyPr wrap="square">
            <a:spAutoFit/>
          </a:bodyPr>
          <a:lstStyle/>
          <a:p>
            <a:r>
              <a:rPr lang="en-GB" sz="2400" dirty="0" err="1">
                <a:solidFill>
                  <a:srgbClr val="022448"/>
                </a:solidFill>
                <a:latin typeface="Arial" panose="020B0604020202020204" pitchFamily="34" charset="0"/>
                <a:cs typeface="Arial" panose="020B0604020202020204" pitchFamily="34" charset="0"/>
              </a:rPr>
              <a:t>Dr.</a:t>
            </a:r>
            <a:r>
              <a:rPr lang="en-GB" sz="2400" dirty="0">
                <a:solidFill>
                  <a:srgbClr val="022448"/>
                </a:solidFill>
                <a:latin typeface="Arial" panose="020B0604020202020204" pitchFamily="34" charset="0"/>
                <a:cs typeface="Arial" panose="020B0604020202020204" pitchFamily="34" charset="0"/>
              </a:rPr>
              <a:t> </a:t>
            </a:r>
            <a:r>
              <a:rPr lang="en-US" sz="2400" dirty="0">
                <a:solidFill>
                  <a:srgbClr val="022448"/>
                </a:solidFill>
                <a:latin typeface="Arial" panose="020B0604020202020204" pitchFamily="34" charset="0"/>
                <a:cs typeface="Arial" panose="020B0604020202020204" pitchFamily="34" charset="0"/>
              </a:rPr>
              <a:t>Yang Yang</a:t>
            </a:r>
            <a:endParaRPr lang="en-GB" sz="2400" dirty="0">
              <a:solidFill>
                <a:srgbClr val="022448"/>
              </a:solidFill>
              <a:latin typeface="Arial" panose="020B0604020202020204" pitchFamily="34" charset="0"/>
              <a:cs typeface="Arial" panose="020B0604020202020204" pitchFamily="34" charset="0"/>
            </a:endParaRPr>
          </a:p>
          <a:p>
            <a:r>
              <a:rPr lang="en-GB" sz="2400" dirty="0">
                <a:solidFill>
                  <a:srgbClr val="022448"/>
                </a:solidFill>
                <a:latin typeface="Arial" panose="020B0604020202020204" pitchFamily="34" charset="0"/>
                <a:cs typeface="Arial" panose="020B0604020202020204" pitchFamily="34" charset="0"/>
              </a:rPr>
              <a:t>E: </a:t>
            </a:r>
            <a:r>
              <a:rPr lang="en-GB" sz="2400" dirty="0">
                <a:solidFill>
                  <a:srgbClr val="022448"/>
                </a:solidFill>
                <a:latin typeface="Arial" panose="020B0604020202020204" pitchFamily="34" charset="0"/>
                <a:cs typeface="Arial" panose="020B0604020202020204" pitchFamily="34" charset="0"/>
                <a:hlinkClick r:id="rId11"/>
              </a:rPr>
              <a:t>yang.yang@brunel.ac.uk</a:t>
            </a:r>
            <a:r>
              <a:rPr lang="en-GB" sz="2400" dirty="0">
                <a:solidFill>
                  <a:srgbClr val="022448"/>
                </a:solidFill>
                <a:latin typeface="Arial" panose="020B0604020202020204" pitchFamily="34" charset="0"/>
                <a:cs typeface="Arial" panose="020B0604020202020204" pitchFamily="34" charset="0"/>
              </a:rPr>
              <a:t> </a:t>
            </a:r>
          </a:p>
          <a:p>
            <a:r>
              <a:rPr lang="en-GB" sz="2400" dirty="0">
                <a:solidFill>
                  <a:srgbClr val="022448"/>
                </a:solidFill>
                <a:latin typeface="Arial" panose="020B0604020202020204" pitchFamily="34" charset="0"/>
                <a:cs typeface="Arial" panose="020B0604020202020204" pitchFamily="34" charset="0"/>
              </a:rPr>
              <a:t>T: +44 (0)1895 266755</a:t>
            </a:r>
          </a:p>
        </p:txBody>
      </p:sp>
      <p:pic>
        <p:nvPicPr>
          <p:cNvPr id="6" name="图片 5">
            <a:extLst>
              <a:ext uri="{FF2B5EF4-FFF2-40B4-BE49-F238E27FC236}">
                <a16:creationId xmlns:a16="http://schemas.microsoft.com/office/drawing/2014/main" id="{B74ECA19-AE97-4F45-B345-4EF882C5EAF5}"/>
              </a:ext>
            </a:extLst>
          </p:cNvPr>
          <p:cNvPicPr>
            <a:picLocks noChangeAspect="1"/>
          </p:cNvPicPr>
          <p:nvPr/>
        </p:nvPicPr>
        <p:blipFill>
          <a:blip r:embed="rId12"/>
          <a:stretch>
            <a:fillRect/>
          </a:stretch>
        </p:blipFill>
        <p:spPr>
          <a:xfrm>
            <a:off x="10545151" y="28376178"/>
            <a:ext cx="2125317" cy="2125317"/>
          </a:xfrm>
          <a:prstGeom prst="rect">
            <a:avLst/>
          </a:prstGeom>
        </p:spPr>
      </p:pic>
      <p:pic>
        <p:nvPicPr>
          <p:cNvPr id="9" name="图片 8">
            <a:extLst>
              <a:ext uri="{FF2B5EF4-FFF2-40B4-BE49-F238E27FC236}">
                <a16:creationId xmlns:a16="http://schemas.microsoft.com/office/drawing/2014/main" id="{6EF8CAFB-CC9F-C54B-82EF-08FA74A41BC1}"/>
              </a:ext>
            </a:extLst>
          </p:cNvPr>
          <p:cNvPicPr>
            <a:picLocks noChangeAspect="1"/>
          </p:cNvPicPr>
          <p:nvPr/>
        </p:nvPicPr>
        <p:blipFill>
          <a:blip r:embed="rId13"/>
          <a:stretch>
            <a:fillRect/>
          </a:stretch>
        </p:blipFill>
        <p:spPr>
          <a:xfrm>
            <a:off x="12577528" y="28671675"/>
            <a:ext cx="4846443" cy="1400925"/>
          </a:xfrm>
          <a:prstGeom prst="rect">
            <a:avLst/>
          </a:prstGeom>
        </p:spPr>
      </p:pic>
      <p:pic>
        <p:nvPicPr>
          <p:cNvPr id="11" name="图片 10">
            <a:extLst>
              <a:ext uri="{FF2B5EF4-FFF2-40B4-BE49-F238E27FC236}">
                <a16:creationId xmlns:a16="http://schemas.microsoft.com/office/drawing/2014/main" id="{91F22799-629E-4249-B2AE-D3D4A077BE9E}"/>
              </a:ext>
            </a:extLst>
          </p:cNvPr>
          <p:cNvPicPr>
            <a:picLocks noChangeAspect="1"/>
          </p:cNvPicPr>
          <p:nvPr/>
        </p:nvPicPr>
        <p:blipFill>
          <a:blip r:embed="rId14"/>
          <a:stretch>
            <a:fillRect/>
          </a:stretch>
        </p:blipFill>
        <p:spPr>
          <a:xfrm>
            <a:off x="17979212" y="27721476"/>
            <a:ext cx="2808148" cy="793262"/>
          </a:xfrm>
          <a:prstGeom prst="rect">
            <a:avLst/>
          </a:prstGeom>
        </p:spPr>
      </p:pic>
      <p:graphicFrame>
        <p:nvGraphicFramePr>
          <p:cNvPr id="18" name="对象 17">
            <a:extLst>
              <a:ext uri="{FF2B5EF4-FFF2-40B4-BE49-F238E27FC236}">
                <a16:creationId xmlns:a16="http://schemas.microsoft.com/office/drawing/2014/main" id="{5A79FF9A-E3FB-834A-9559-32046ED97561}"/>
              </a:ext>
            </a:extLst>
          </p:cNvPr>
          <p:cNvGraphicFramePr>
            <a:graphicFrameLocks noChangeAspect="1"/>
          </p:cNvGraphicFramePr>
          <p:nvPr>
            <p:extLst>
              <p:ext uri="{D42A27DB-BD31-4B8C-83A1-F6EECF244321}">
                <p14:modId xmlns:p14="http://schemas.microsoft.com/office/powerpoint/2010/main" val="585822072"/>
              </p:ext>
            </p:extLst>
          </p:nvPr>
        </p:nvGraphicFramePr>
        <p:xfrm>
          <a:off x="562044" y="18345878"/>
          <a:ext cx="9686857" cy="3797825"/>
        </p:xfrm>
        <a:graphic>
          <a:graphicData uri="http://schemas.openxmlformats.org/presentationml/2006/ole">
            <mc:AlternateContent xmlns:mc="http://schemas.openxmlformats.org/markup-compatibility/2006">
              <mc:Choice xmlns:v="urn:schemas-microsoft-com:vml" Requires="v">
                <p:oleObj spid="_x0000_s1145" r:id="rId15" imgW="5092700" imgH="2044700" progId="Visio.Drawing.15">
                  <p:embed/>
                </p:oleObj>
              </mc:Choice>
              <mc:Fallback>
                <p:oleObj r:id="rId15" imgW="5092700" imgH="2044700" progId="Visio.Drawing.15">
                  <p:embed/>
                  <p:pic>
                    <p:nvPicPr>
                      <p:cNvPr id="0" name="Object 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2044" y="18345878"/>
                        <a:ext cx="9686857" cy="3797825"/>
                      </a:xfrm>
                      <a:prstGeom prst="rect">
                        <a:avLst/>
                      </a:prstGeom>
                      <a:noFill/>
                    </p:spPr>
                  </p:pic>
                </p:oleObj>
              </mc:Fallback>
            </mc:AlternateContent>
          </a:graphicData>
        </a:graphic>
      </p:graphicFrame>
      <p:graphicFrame>
        <p:nvGraphicFramePr>
          <p:cNvPr id="20" name="对象 19">
            <a:extLst>
              <a:ext uri="{FF2B5EF4-FFF2-40B4-BE49-F238E27FC236}">
                <a16:creationId xmlns:a16="http://schemas.microsoft.com/office/drawing/2014/main" id="{3FA4010B-1C75-0F4E-B947-8C8779032175}"/>
              </a:ext>
            </a:extLst>
          </p:cNvPr>
          <p:cNvGraphicFramePr>
            <a:graphicFrameLocks noChangeAspect="1"/>
          </p:cNvGraphicFramePr>
          <p:nvPr>
            <p:extLst>
              <p:ext uri="{D42A27DB-BD31-4B8C-83A1-F6EECF244321}">
                <p14:modId xmlns:p14="http://schemas.microsoft.com/office/powerpoint/2010/main" val="2698817670"/>
              </p:ext>
            </p:extLst>
          </p:nvPr>
        </p:nvGraphicFramePr>
        <p:xfrm>
          <a:off x="78377" y="26011817"/>
          <a:ext cx="5400458" cy="3131358"/>
        </p:xfrm>
        <a:graphic>
          <a:graphicData uri="http://schemas.openxmlformats.org/presentationml/2006/ole">
            <mc:AlternateContent xmlns:mc="http://schemas.openxmlformats.org/markup-compatibility/2006">
              <mc:Choice xmlns:v="urn:schemas-microsoft-com:vml" Requires="v">
                <p:oleObj spid="_x0000_s1146" r:id="rId17" imgW="3048000" imgH="1739900" progId="Visio.Drawing.15">
                  <p:embed/>
                </p:oleObj>
              </mc:Choice>
              <mc:Fallback>
                <p:oleObj r:id="rId17" imgW="3048000" imgH="1739900" progId="Visio.Drawing.15">
                  <p:embed/>
                  <p:pic>
                    <p:nvPicPr>
                      <p:cNvPr id="0" name="Object 4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8377" y="26011817"/>
                        <a:ext cx="5400458" cy="3131358"/>
                      </a:xfrm>
                      <a:prstGeom prst="rect">
                        <a:avLst/>
                      </a:prstGeom>
                      <a:noFill/>
                    </p:spPr>
                  </p:pic>
                </p:oleObj>
              </mc:Fallback>
            </mc:AlternateContent>
          </a:graphicData>
        </a:graphic>
      </p:graphicFrame>
      <p:graphicFrame>
        <p:nvGraphicFramePr>
          <p:cNvPr id="22" name="对象 21">
            <a:extLst>
              <a:ext uri="{FF2B5EF4-FFF2-40B4-BE49-F238E27FC236}">
                <a16:creationId xmlns:a16="http://schemas.microsoft.com/office/drawing/2014/main" id="{085C25BB-23A4-B24D-92F4-3C8462FF1B9D}"/>
              </a:ext>
            </a:extLst>
          </p:cNvPr>
          <p:cNvGraphicFramePr>
            <a:graphicFrameLocks noChangeAspect="1"/>
          </p:cNvGraphicFramePr>
          <p:nvPr>
            <p:extLst>
              <p:ext uri="{D42A27DB-BD31-4B8C-83A1-F6EECF244321}">
                <p14:modId xmlns:p14="http://schemas.microsoft.com/office/powerpoint/2010/main" val="970552423"/>
              </p:ext>
            </p:extLst>
          </p:nvPr>
        </p:nvGraphicFramePr>
        <p:xfrm>
          <a:off x="5302661" y="26011816"/>
          <a:ext cx="5581986" cy="3131358"/>
        </p:xfrm>
        <a:graphic>
          <a:graphicData uri="http://schemas.openxmlformats.org/presentationml/2006/ole">
            <mc:AlternateContent xmlns:mc="http://schemas.openxmlformats.org/markup-compatibility/2006">
              <mc:Choice xmlns:v="urn:schemas-microsoft-com:vml" Requires="v">
                <p:oleObj spid="_x0000_s1147" r:id="rId19" imgW="3136900" imgH="1739900" progId="Visio.Drawing.15">
                  <p:embed/>
                </p:oleObj>
              </mc:Choice>
              <mc:Fallback>
                <p:oleObj r:id="rId19" imgW="3136900" imgH="1739900" progId="Visio.Drawing.15">
                  <p:embed/>
                  <p:pic>
                    <p:nvPicPr>
                      <p:cNvPr id="0" name="Object 5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302661" y="26011816"/>
                        <a:ext cx="5581986" cy="3131358"/>
                      </a:xfrm>
                      <a:prstGeom prst="rect">
                        <a:avLst/>
                      </a:prstGeom>
                      <a:noFill/>
                    </p:spPr>
                  </p:pic>
                </p:oleObj>
              </mc:Fallback>
            </mc:AlternateContent>
          </a:graphicData>
        </a:graphic>
      </p:graphicFrame>
      <p:sp>
        <p:nvSpPr>
          <p:cNvPr id="23" name="矩形 22">
            <a:extLst>
              <a:ext uri="{FF2B5EF4-FFF2-40B4-BE49-F238E27FC236}">
                <a16:creationId xmlns:a16="http://schemas.microsoft.com/office/drawing/2014/main" id="{50B2C044-D1D3-174C-AC78-F1960D19D768}"/>
              </a:ext>
            </a:extLst>
          </p:cNvPr>
          <p:cNvSpPr/>
          <p:nvPr/>
        </p:nvSpPr>
        <p:spPr>
          <a:xfrm>
            <a:off x="375496" y="22393801"/>
            <a:ext cx="10319492" cy="461665"/>
          </a:xfrm>
          <a:prstGeom prst="rect">
            <a:avLst/>
          </a:prstGeom>
        </p:spPr>
        <p:txBody>
          <a:bodyPr wrap="none">
            <a:spAutoFit/>
          </a:bodyPr>
          <a:lstStyle/>
          <a:p>
            <a:r>
              <a:rPr lang="en-GB" altLang="zh-CN" sz="2400" dirty="0">
                <a:solidFill>
                  <a:srgbClr val="022448"/>
                </a:solidFill>
                <a:latin typeface="Arial" panose="020B0604020202020204" pitchFamily="34" charset="0"/>
                <a:cs typeface="Arial" panose="020B0604020202020204" pitchFamily="34" charset="0"/>
              </a:rPr>
              <a:t>Figure 1.</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single-phase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CTS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cable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connected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to</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an</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AC</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source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and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load</a:t>
            </a:r>
          </a:p>
        </p:txBody>
      </p:sp>
      <p:sp>
        <p:nvSpPr>
          <p:cNvPr id="47" name="矩形 46">
            <a:extLst>
              <a:ext uri="{FF2B5EF4-FFF2-40B4-BE49-F238E27FC236}">
                <a16:creationId xmlns:a16="http://schemas.microsoft.com/office/drawing/2014/main" id="{CA79B6F1-7A59-A149-9EF5-9F4CFFCD8042}"/>
              </a:ext>
            </a:extLst>
          </p:cNvPr>
          <p:cNvSpPr/>
          <p:nvPr/>
        </p:nvSpPr>
        <p:spPr>
          <a:xfrm>
            <a:off x="742667" y="17884213"/>
            <a:ext cx="2747868" cy="461665"/>
          </a:xfrm>
          <a:prstGeom prst="rect">
            <a:avLst/>
          </a:prstGeom>
        </p:spPr>
        <p:txBody>
          <a:bodyPr wrap="none">
            <a:spAutoFit/>
          </a:bodyPr>
          <a:lstStyle/>
          <a:p>
            <a:r>
              <a:rPr lang="en-US" altLang="zh-CN" sz="2400" b="1" dirty="0">
                <a:solidFill>
                  <a:srgbClr val="022448"/>
                </a:solidFill>
                <a:latin typeface="Arial" panose="020B0604020202020204" pitchFamily="34" charset="0"/>
                <a:cs typeface="Arial" panose="020B0604020202020204" pitchFamily="34" charset="0"/>
              </a:rPr>
              <a:t>2</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Concept</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of</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CTS</a:t>
            </a:r>
          </a:p>
        </p:txBody>
      </p:sp>
      <p:sp>
        <p:nvSpPr>
          <p:cNvPr id="49" name="矩形 48">
            <a:extLst>
              <a:ext uri="{FF2B5EF4-FFF2-40B4-BE49-F238E27FC236}">
                <a16:creationId xmlns:a16="http://schemas.microsoft.com/office/drawing/2014/main" id="{DCB39FCC-106D-BE4C-ACB2-32FF2A02F4D7}"/>
              </a:ext>
            </a:extLst>
          </p:cNvPr>
          <p:cNvSpPr/>
          <p:nvPr/>
        </p:nvSpPr>
        <p:spPr>
          <a:xfrm>
            <a:off x="603008" y="29684372"/>
            <a:ext cx="10213052" cy="461665"/>
          </a:xfrm>
          <a:prstGeom prst="rect">
            <a:avLst/>
          </a:prstGeom>
        </p:spPr>
        <p:txBody>
          <a:bodyPr wrap="none">
            <a:spAutoFit/>
          </a:bodyPr>
          <a:lstStyle/>
          <a:p>
            <a:r>
              <a:rPr lang="en-GB" altLang="zh-CN" sz="2400" dirty="0">
                <a:solidFill>
                  <a:srgbClr val="022448"/>
                </a:solidFill>
                <a:latin typeface="Arial" panose="020B0604020202020204" pitchFamily="34" charset="0"/>
                <a:cs typeface="Arial" panose="020B0604020202020204" pitchFamily="34" charset="0"/>
              </a:rPr>
              <a:t>Figure </a:t>
            </a:r>
            <a:r>
              <a:rPr lang="en-US" altLang="zh-CN" sz="2400" dirty="0">
                <a:solidFill>
                  <a:srgbClr val="022448"/>
                </a:solidFill>
                <a:latin typeface="Arial" panose="020B0604020202020204" pitchFamily="34" charset="0"/>
                <a:cs typeface="Arial" panose="020B0604020202020204" pitchFamily="34" charset="0"/>
              </a:rPr>
              <a:t>2</a:t>
            </a:r>
            <a:r>
              <a:rPr lang="en-GB" altLang="zh-CN" sz="2400" dirty="0">
                <a:solidFill>
                  <a:srgbClr val="022448"/>
                </a:solidFill>
                <a:latin typeface="Arial" panose="020B0604020202020204" pitchFamily="34" charset="0"/>
                <a:cs typeface="Arial" panose="020B0604020202020204" pitchFamily="34" charset="0"/>
              </a:rPr>
              <a: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Voltage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outputs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of</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CTS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cable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and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NC</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when</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load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current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is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low</a:t>
            </a:r>
            <a:r>
              <a:rPr lang="zh-CN" altLang="en-US" sz="2400" dirty="0">
                <a:solidFill>
                  <a:srgbClr val="022448"/>
                </a:solidFill>
                <a:latin typeface="Arial" panose="020B0604020202020204" pitchFamily="34" charset="0"/>
                <a:cs typeface="Arial" panose="020B0604020202020204" pitchFamily="34" charset="0"/>
              </a:rPr>
              <a:t> </a:t>
            </a:r>
            <a:endParaRPr lang="en-US" altLang="zh-CN" sz="2400" dirty="0">
              <a:solidFill>
                <a:srgbClr val="022448"/>
              </a:solidFill>
              <a:latin typeface="Arial" panose="020B0604020202020204" pitchFamily="34" charset="0"/>
              <a:cs typeface="Arial" panose="020B0604020202020204" pitchFamily="34" charset="0"/>
            </a:endParaRPr>
          </a:p>
        </p:txBody>
      </p:sp>
      <p:sp>
        <p:nvSpPr>
          <p:cNvPr id="51" name="矩形 50">
            <a:extLst>
              <a:ext uri="{FF2B5EF4-FFF2-40B4-BE49-F238E27FC236}">
                <a16:creationId xmlns:a16="http://schemas.microsoft.com/office/drawing/2014/main" id="{70796520-D4FA-364C-9A1C-9DEEC7E3F873}"/>
              </a:ext>
            </a:extLst>
          </p:cNvPr>
          <p:cNvSpPr/>
          <p:nvPr/>
        </p:nvSpPr>
        <p:spPr>
          <a:xfrm>
            <a:off x="920517" y="29135939"/>
            <a:ext cx="4512774" cy="461665"/>
          </a:xfrm>
          <a:prstGeom prst="rect">
            <a:avLst/>
          </a:prstGeom>
        </p:spPr>
        <p:txBody>
          <a:bodyPr wrap="none">
            <a:spAutoFit/>
          </a:bodyPr>
          <a:lstStyle/>
          <a:p>
            <a:r>
              <a:rPr lang="en-US" altLang="zh-CN" sz="2400" dirty="0">
                <a:solidFill>
                  <a:srgbClr val="022448"/>
                </a:solidFill>
                <a:latin typeface="Arial" panose="020B0604020202020204" pitchFamily="34" charset="0"/>
                <a:cs typeface="Arial" panose="020B0604020202020204" pitchFamily="34" charset="0"/>
              </a:rPr>
              <a:t>(a)</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Output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voltage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of</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CTS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cable</a:t>
            </a:r>
          </a:p>
        </p:txBody>
      </p:sp>
      <p:sp>
        <p:nvSpPr>
          <p:cNvPr id="52" name="矩形 51">
            <a:extLst>
              <a:ext uri="{FF2B5EF4-FFF2-40B4-BE49-F238E27FC236}">
                <a16:creationId xmlns:a16="http://schemas.microsoft.com/office/drawing/2014/main" id="{2B820C7C-87AB-F449-9B0C-1DA515F96871}"/>
              </a:ext>
            </a:extLst>
          </p:cNvPr>
          <p:cNvSpPr/>
          <p:nvPr/>
        </p:nvSpPr>
        <p:spPr>
          <a:xfrm>
            <a:off x="6333396" y="29151850"/>
            <a:ext cx="3520516" cy="461665"/>
          </a:xfrm>
          <a:prstGeom prst="rect">
            <a:avLst/>
          </a:prstGeom>
        </p:spPr>
        <p:txBody>
          <a:bodyPr wrap="none">
            <a:spAutoFit/>
          </a:bodyPr>
          <a:lstStyle/>
          <a:p>
            <a:r>
              <a:rPr lang="en-US" altLang="zh-CN" sz="2400" dirty="0">
                <a:solidFill>
                  <a:srgbClr val="022448"/>
                </a:solidFill>
                <a:latin typeface="Arial" panose="020B0604020202020204" pitchFamily="34" charset="0"/>
                <a:cs typeface="Arial" panose="020B0604020202020204" pitchFamily="34" charset="0"/>
              </a:rPr>
              <a:t>(b)</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Output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voltage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of</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NC</a:t>
            </a:r>
          </a:p>
        </p:txBody>
      </p:sp>
      <p:sp>
        <p:nvSpPr>
          <p:cNvPr id="53" name="矩形 52">
            <a:extLst>
              <a:ext uri="{FF2B5EF4-FFF2-40B4-BE49-F238E27FC236}">
                <a16:creationId xmlns:a16="http://schemas.microsoft.com/office/drawing/2014/main" id="{31BBF1F7-CDB4-3C42-944A-DCD9943DA3A1}"/>
              </a:ext>
            </a:extLst>
          </p:cNvPr>
          <p:cNvSpPr/>
          <p:nvPr/>
        </p:nvSpPr>
        <p:spPr>
          <a:xfrm>
            <a:off x="385041" y="23026459"/>
            <a:ext cx="2553520" cy="461665"/>
          </a:xfrm>
          <a:prstGeom prst="rect">
            <a:avLst/>
          </a:prstGeom>
        </p:spPr>
        <p:txBody>
          <a:bodyPr wrap="none">
            <a:spAutoFit/>
          </a:bodyPr>
          <a:lstStyle/>
          <a:p>
            <a:r>
              <a:rPr lang="en-US" altLang="zh-CN" sz="2400" b="1" dirty="0">
                <a:solidFill>
                  <a:srgbClr val="022448"/>
                </a:solidFill>
                <a:latin typeface="Arial" panose="020B0604020202020204" pitchFamily="34" charset="0"/>
                <a:cs typeface="Arial" panose="020B0604020202020204" pitchFamily="34" charset="0"/>
              </a:rPr>
              <a:t>2.1</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Voltage</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drop</a:t>
            </a:r>
          </a:p>
        </p:txBody>
      </p:sp>
      <p:sp>
        <p:nvSpPr>
          <p:cNvPr id="55" name="矩形 54">
            <a:extLst>
              <a:ext uri="{FF2B5EF4-FFF2-40B4-BE49-F238E27FC236}">
                <a16:creationId xmlns:a16="http://schemas.microsoft.com/office/drawing/2014/main" id="{FA7D5D30-4771-8844-8026-C09E17D70B0E}"/>
              </a:ext>
            </a:extLst>
          </p:cNvPr>
          <p:cNvSpPr/>
          <p:nvPr/>
        </p:nvSpPr>
        <p:spPr>
          <a:xfrm>
            <a:off x="352393" y="25479766"/>
            <a:ext cx="2418867" cy="461665"/>
          </a:xfrm>
          <a:prstGeom prst="rect">
            <a:avLst/>
          </a:prstGeom>
        </p:spPr>
        <p:txBody>
          <a:bodyPr wrap="none">
            <a:spAutoFit/>
          </a:bodyPr>
          <a:lstStyle/>
          <a:p>
            <a:r>
              <a:rPr lang="en-US" altLang="zh-CN" sz="2400" b="1" dirty="0">
                <a:solidFill>
                  <a:srgbClr val="022448"/>
                </a:solidFill>
                <a:latin typeface="Arial" panose="020B0604020202020204" pitchFamily="34" charset="0"/>
                <a:cs typeface="Arial" panose="020B0604020202020204" pitchFamily="34" charset="0"/>
              </a:rPr>
              <a:t>2.2</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Voltage</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rise</a:t>
            </a:r>
          </a:p>
        </p:txBody>
      </p:sp>
      <p:sp>
        <p:nvSpPr>
          <p:cNvPr id="58" name="矩形 57">
            <a:extLst>
              <a:ext uri="{FF2B5EF4-FFF2-40B4-BE49-F238E27FC236}">
                <a16:creationId xmlns:a16="http://schemas.microsoft.com/office/drawing/2014/main" id="{8A907E9B-EA58-E64B-BE07-B64CE2CAFAC9}"/>
              </a:ext>
            </a:extLst>
          </p:cNvPr>
          <p:cNvSpPr/>
          <p:nvPr/>
        </p:nvSpPr>
        <p:spPr>
          <a:xfrm>
            <a:off x="10685087" y="5031708"/>
            <a:ext cx="3414717" cy="461665"/>
          </a:xfrm>
          <a:prstGeom prst="rect">
            <a:avLst/>
          </a:prstGeom>
        </p:spPr>
        <p:txBody>
          <a:bodyPr wrap="none">
            <a:spAutoFit/>
          </a:bodyPr>
          <a:lstStyle/>
          <a:p>
            <a:r>
              <a:rPr lang="en-US" altLang="zh-CN" sz="2400" b="1" dirty="0">
                <a:solidFill>
                  <a:srgbClr val="022448"/>
                </a:solidFill>
                <a:latin typeface="Arial" panose="020B0604020202020204" pitchFamily="34" charset="0"/>
                <a:cs typeface="Arial" panose="020B0604020202020204" pitchFamily="34" charset="0"/>
              </a:rPr>
              <a:t>3</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Design</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of</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CTS</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cable</a:t>
            </a:r>
          </a:p>
        </p:txBody>
      </p:sp>
      <mc:AlternateContent xmlns:mc="http://schemas.openxmlformats.org/markup-compatibility/2006" xmlns:a14="http://schemas.microsoft.com/office/drawing/2010/main">
        <mc:Choice Requires="a14">
          <p:sp>
            <p:nvSpPr>
              <p:cNvPr id="26" name="矩形 25">
                <a:extLst>
                  <a:ext uri="{FF2B5EF4-FFF2-40B4-BE49-F238E27FC236}">
                    <a16:creationId xmlns:a16="http://schemas.microsoft.com/office/drawing/2014/main" id="{33C7E326-DB65-1E4E-A9E8-8CE3A4F4EDC3}"/>
                  </a:ext>
                </a:extLst>
              </p:cNvPr>
              <p:cNvSpPr/>
              <p:nvPr/>
            </p:nvSpPr>
            <p:spPr>
              <a:xfrm>
                <a:off x="1276563" y="23641784"/>
                <a:ext cx="4763868" cy="8438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sz="2400" i="1" smtClean="0">
                              <a:latin typeface="Cambria Math" panose="02040503050406030204" pitchFamily="18" charset="0"/>
                            </a:rPr>
                          </m:ctrlPr>
                        </m:sSubPr>
                        <m:e>
                          <m:r>
                            <a:rPr lang="zh-CN" altLang="en-US" sz="2400" i="1">
                              <a:latin typeface="Cambria Math" panose="02040503050406030204" pitchFamily="18" charset="0"/>
                            </a:rPr>
                            <m:t>𝑉</m:t>
                          </m:r>
                        </m:e>
                        <m:sub>
                          <m:r>
                            <a:rPr lang="zh-CN" altLang="en-US" sz="2400" i="1">
                              <a:latin typeface="Cambria Math" panose="02040503050406030204" pitchFamily="18" charset="0"/>
                            </a:rPr>
                            <m:t>𝑑𝑟𝑜𝑝</m:t>
                          </m:r>
                          <m:r>
                            <a:rPr lang="zh-CN" altLang="en-US" sz="2400" i="0">
                              <a:latin typeface="Cambria Math" panose="02040503050406030204" pitchFamily="18" charset="0"/>
                            </a:rPr>
                            <m:t>−</m:t>
                          </m:r>
                          <m:r>
                            <a:rPr lang="zh-CN" altLang="en-US" sz="2400" i="1">
                              <a:latin typeface="Cambria Math" panose="02040503050406030204" pitchFamily="18" charset="0"/>
                            </a:rPr>
                            <m:t>𝐴𝐶</m:t>
                          </m:r>
                        </m:sub>
                      </m:sSub>
                      <m:r>
                        <a:rPr lang="zh-CN" altLang="en-US" sz="2400" i="0">
                          <a:latin typeface="Cambria Math" panose="02040503050406030204" pitchFamily="18" charset="0"/>
                        </a:rPr>
                        <m:t>=</m:t>
                      </m:r>
                      <m:r>
                        <a:rPr lang="zh-CN" altLang="en-US" sz="2400" i="1">
                          <a:latin typeface="Cambria Math" panose="02040503050406030204" pitchFamily="18" charset="0"/>
                        </a:rPr>
                        <m:t>𝐼</m:t>
                      </m:r>
                      <m:sSub>
                        <m:sSubPr>
                          <m:ctrlPr>
                            <a:rPr lang="zh-CN" altLang="en-US" sz="2400" i="1">
                              <a:latin typeface="Cambria Math" panose="02040503050406030204" pitchFamily="18" charset="0"/>
                            </a:rPr>
                          </m:ctrlPr>
                        </m:sSubPr>
                        <m:e>
                          <m:r>
                            <a:rPr lang="zh-CN" altLang="en-US" sz="2400" i="1">
                              <a:latin typeface="Cambria Math" panose="02040503050406030204" pitchFamily="18" charset="0"/>
                            </a:rPr>
                            <m:t>𝑍</m:t>
                          </m:r>
                        </m:e>
                        <m:sub>
                          <m:r>
                            <a:rPr lang="zh-CN" altLang="en-US" sz="2400" i="1">
                              <a:latin typeface="Cambria Math" panose="02040503050406030204" pitchFamily="18" charset="0"/>
                            </a:rPr>
                            <m:t>𝐴𝐶</m:t>
                          </m:r>
                        </m:sub>
                      </m:sSub>
                      <m:r>
                        <a:rPr lang="zh-CN" altLang="en-US" sz="2400" i="0">
                          <a:latin typeface="Cambria Math" panose="02040503050406030204" pitchFamily="18" charset="0"/>
                        </a:rPr>
                        <m:t>=</m:t>
                      </m:r>
                      <m:r>
                        <a:rPr lang="zh-CN" altLang="en-US" sz="2400" i="1">
                          <a:latin typeface="Cambria Math" panose="02040503050406030204" pitchFamily="18" charset="0"/>
                        </a:rPr>
                        <m:t>𝐼</m:t>
                      </m:r>
                      <m:rad>
                        <m:radPr>
                          <m:degHide m:val="on"/>
                          <m:ctrlPr>
                            <a:rPr lang="zh-CN" altLang="en-US" sz="2400" i="1">
                              <a:latin typeface="Cambria Math" panose="02040503050406030204" pitchFamily="18" charset="0"/>
                            </a:rPr>
                          </m:ctrlPr>
                        </m:radPr>
                        <m:deg/>
                        <m:e>
                          <m:sSup>
                            <m:sSupPr>
                              <m:ctrlPr>
                                <a:rPr lang="zh-CN" altLang="en-US" sz="2400" i="1">
                                  <a:latin typeface="Cambria Math" panose="02040503050406030204" pitchFamily="18" charset="0"/>
                                </a:rPr>
                              </m:ctrlPr>
                            </m:sSupPr>
                            <m:e>
                              <m:sSub>
                                <m:sSubPr>
                                  <m:ctrlPr>
                                    <a:rPr lang="zh-CN" altLang="en-US" sz="2400" i="1">
                                      <a:latin typeface="Cambria Math" panose="02040503050406030204" pitchFamily="18" charset="0"/>
                                    </a:rPr>
                                  </m:ctrlPr>
                                </m:sSubPr>
                                <m:e>
                                  <m:r>
                                    <a:rPr lang="zh-CN" altLang="en-US" sz="2400" i="1">
                                      <a:latin typeface="Cambria Math" panose="02040503050406030204" pitchFamily="18" charset="0"/>
                                    </a:rPr>
                                    <m:t>𝑅</m:t>
                                  </m:r>
                                </m:e>
                                <m:sub>
                                  <m:r>
                                    <a:rPr lang="zh-CN" altLang="en-US" sz="2400" i="1">
                                      <a:latin typeface="Cambria Math" panose="02040503050406030204" pitchFamily="18" charset="0"/>
                                    </a:rPr>
                                    <m:t>𝐴𝐶</m:t>
                                  </m:r>
                                </m:sub>
                              </m:sSub>
                            </m:e>
                            <m:sup>
                              <m:r>
                                <a:rPr lang="zh-CN" altLang="en-US" sz="2400" i="0">
                                  <a:latin typeface="Cambria Math" panose="02040503050406030204" pitchFamily="18" charset="0"/>
                                </a:rPr>
                                <m:t>2</m:t>
                              </m:r>
                            </m:sup>
                          </m:sSup>
                          <m:r>
                            <a:rPr lang="zh-CN" altLang="en-US" sz="2400" i="0">
                              <a:latin typeface="Cambria Math" panose="02040503050406030204" pitchFamily="18" charset="0"/>
                            </a:rPr>
                            <m:t>+</m:t>
                          </m:r>
                          <m:sSup>
                            <m:sSupPr>
                              <m:ctrlPr>
                                <a:rPr lang="zh-CN" altLang="en-US" sz="2400" i="1">
                                  <a:latin typeface="Cambria Math" panose="02040503050406030204" pitchFamily="18" charset="0"/>
                                </a:rPr>
                              </m:ctrlPr>
                            </m:sSupPr>
                            <m:e>
                              <m:sSub>
                                <m:sSubPr>
                                  <m:ctrlPr>
                                    <a:rPr lang="zh-CN" altLang="en-US" sz="2400" i="1">
                                      <a:latin typeface="Cambria Math" panose="02040503050406030204" pitchFamily="18" charset="0"/>
                                    </a:rPr>
                                  </m:ctrlPr>
                                </m:sSubPr>
                                <m:e>
                                  <m:r>
                                    <a:rPr lang="zh-CN" altLang="en-US" sz="2400" i="1">
                                      <a:latin typeface="Cambria Math" panose="02040503050406030204" pitchFamily="18" charset="0"/>
                                    </a:rPr>
                                    <m:t>𝑋</m:t>
                                  </m:r>
                                </m:e>
                                <m:sub>
                                  <m:r>
                                    <a:rPr lang="zh-CN" altLang="en-US" sz="2400" i="1">
                                      <a:latin typeface="Cambria Math" panose="02040503050406030204" pitchFamily="18" charset="0"/>
                                    </a:rPr>
                                    <m:t>𝐿</m:t>
                                  </m:r>
                                </m:sub>
                              </m:sSub>
                            </m:e>
                            <m:sup>
                              <m:r>
                                <a:rPr lang="zh-CN" altLang="en-US" sz="2400" i="0">
                                  <a:latin typeface="Cambria Math" panose="02040503050406030204" pitchFamily="18" charset="0"/>
                                </a:rPr>
                                <m:t>2</m:t>
                              </m:r>
                            </m:sup>
                          </m:sSup>
                        </m:e>
                      </m:rad>
                    </m:oMath>
                  </m:oMathPara>
                </a14:m>
                <a:endParaRPr lang="zh-CN" altLang="en-US" sz="2400" dirty="0"/>
              </a:p>
            </p:txBody>
          </p:sp>
        </mc:Choice>
        <mc:Fallback xmlns="">
          <p:sp>
            <p:nvSpPr>
              <p:cNvPr id="26" name="矩形 25">
                <a:extLst>
                  <a:ext uri="{FF2B5EF4-FFF2-40B4-BE49-F238E27FC236}">
                    <a16:creationId xmlns:a16="http://schemas.microsoft.com/office/drawing/2014/main" id="{33C7E326-DB65-1E4E-A9E8-8CE3A4F4EDC3}"/>
                  </a:ext>
                </a:extLst>
              </p:cNvPr>
              <p:cNvSpPr>
                <a:spLocks noRot="1" noChangeAspect="1" noMove="1" noResize="1" noEditPoints="1" noAdjustHandles="1" noChangeArrowheads="1" noChangeShapeType="1" noTextEdit="1"/>
              </p:cNvSpPr>
              <p:nvPr/>
            </p:nvSpPr>
            <p:spPr>
              <a:xfrm>
                <a:off x="1276563" y="23641784"/>
                <a:ext cx="4763868" cy="843885"/>
              </a:xfrm>
              <a:prstGeom prst="rect">
                <a:avLst/>
              </a:prstGeom>
              <a:blipFill>
                <a:blip r:embed="rId21"/>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9" name="矩形 58">
                <a:extLst>
                  <a:ext uri="{FF2B5EF4-FFF2-40B4-BE49-F238E27FC236}">
                    <a16:creationId xmlns:a16="http://schemas.microsoft.com/office/drawing/2014/main" id="{2AB6CEE9-AC0B-3844-BB79-DCC934802C40}"/>
                  </a:ext>
                </a:extLst>
              </p:cNvPr>
              <p:cNvSpPr/>
              <p:nvPr/>
            </p:nvSpPr>
            <p:spPr>
              <a:xfrm>
                <a:off x="1276563" y="24485669"/>
                <a:ext cx="8316636" cy="8452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sz="2400" i="1" smtClean="0">
                              <a:latin typeface="Cambria Math" panose="02040503050406030204" pitchFamily="18" charset="0"/>
                            </a:rPr>
                          </m:ctrlPr>
                        </m:sSubPr>
                        <m:e>
                          <m:r>
                            <a:rPr lang="zh-CN" altLang="en-US" sz="2400" i="1">
                              <a:latin typeface="Cambria Math" panose="02040503050406030204" pitchFamily="18" charset="0"/>
                            </a:rPr>
                            <m:t>𝑉</m:t>
                          </m:r>
                        </m:e>
                        <m:sub>
                          <m:r>
                            <a:rPr lang="zh-CN" altLang="en-US" sz="2400" i="1">
                              <a:latin typeface="Cambria Math" panose="02040503050406030204" pitchFamily="18" charset="0"/>
                            </a:rPr>
                            <m:t>𝑑𝑟𝑜𝑝</m:t>
                          </m:r>
                          <m:r>
                            <a:rPr lang="zh-CN" altLang="en-US" sz="2400" i="0">
                              <a:latin typeface="Cambria Math" panose="02040503050406030204" pitchFamily="18" charset="0"/>
                            </a:rPr>
                            <m:t>−</m:t>
                          </m:r>
                          <m:r>
                            <a:rPr lang="en-US" altLang="zh-CN" sz="2400" b="0" i="1" smtClean="0">
                              <a:latin typeface="Cambria Math" panose="02040503050406030204" pitchFamily="18" charset="0"/>
                            </a:rPr>
                            <m:t>𝐶𝑇𝑆</m:t>
                          </m:r>
                        </m:sub>
                      </m:sSub>
                      <m:r>
                        <a:rPr lang="zh-CN" altLang="en-US" sz="2400" i="0">
                          <a:latin typeface="Cambria Math" panose="02040503050406030204" pitchFamily="18" charset="0"/>
                        </a:rPr>
                        <m:t>=</m:t>
                      </m:r>
                      <m:r>
                        <a:rPr lang="zh-CN" altLang="en-US" sz="2400" i="1">
                          <a:latin typeface="Cambria Math" panose="02040503050406030204" pitchFamily="18" charset="0"/>
                        </a:rPr>
                        <m:t>𝐼</m:t>
                      </m:r>
                      <m:sSub>
                        <m:sSubPr>
                          <m:ctrlPr>
                            <a:rPr lang="zh-CN" altLang="en-US" sz="2400" i="1">
                              <a:latin typeface="Cambria Math" panose="02040503050406030204" pitchFamily="18" charset="0"/>
                            </a:rPr>
                          </m:ctrlPr>
                        </m:sSubPr>
                        <m:e>
                          <m:r>
                            <a:rPr lang="zh-CN" altLang="en-US" sz="2400" i="1">
                              <a:latin typeface="Cambria Math" panose="02040503050406030204" pitchFamily="18" charset="0"/>
                            </a:rPr>
                            <m:t>𝑍</m:t>
                          </m:r>
                        </m:e>
                        <m:sub>
                          <m:r>
                            <a:rPr lang="en-US" altLang="zh-CN" sz="2400" b="0" i="1" smtClean="0">
                              <a:latin typeface="Cambria Math" panose="02040503050406030204" pitchFamily="18" charset="0"/>
                            </a:rPr>
                            <m:t>𝐶𝑇𝑆</m:t>
                          </m:r>
                        </m:sub>
                      </m:sSub>
                      <m:r>
                        <a:rPr lang="zh-CN" altLang="en-US" sz="2400" i="0">
                          <a:latin typeface="Cambria Math" panose="02040503050406030204" pitchFamily="18" charset="0"/>
                        </a:rPr>
                        <m:t>=</m:t>
                      </m:r>
                      <m:r>
                        <a:rPr lang="zh-CN" altLang="en-US" sz="2400" i="1">
                          <a:latin typeface="Cambria Math" panose="02040503050406030204" pitchFamily="18" charset="0"/>
                        </a:rPr>
                        <m:t>𝐼</m:t>
                      </m:r>
                      <m:rad>
                        <m:radPr>
                          <m:degHide m:val="on"/>
                          <m:ctrlPr>
                            <a:rPr lang="zh-CN" altLang="en-US" sz="2400" i="1">
                              <a:latin typeface="Cambria Math" panose="02040503050406030204" pitchFamily="18" charset="0"/>
                            </a:rPr>
                          </m:ctrlPr>
                        </m:radPr>
                        <m:deg/>
                        <m:e>
                          <m:sSup>
                            <m:sSupPr>
                              <m:ctrlPr>
                                <a:rPr lang="zh-CN" altLang="en-US" sz="2400" i="1">
                                  <a:latin typeface="Cambria Math" panose="02040503050406030204" pitchFamily="18" charset="0"/>
                                </a:rPr>
                              </m:ctrlPr>
                            </m:sSupPr>
                            <m:e>
                              <m:sSub>
                                <m:sSubPr>
                                  <m:ctrlPr>
                                    <a:rPr lang="zh-CN" altLang="en-US" sz="2400" i="1">
                                      <a:latin typeface="Cambria Math" panose="02040503050406030204" pitchFamily="18" charset="0"/>
                                    </a:rPr>
                                  </m:ctrlPr>
                                </m:sSubPr>
                                <m:e>
                                  <m:r>
                                    <a:rPr lang="zh-CN" altLang="en-US" sz="2400" i="1">
                                      <a:latin typeface="Cambria Math" panose="02040503050406030204" pitchFamily="18" charset="0"/>
                                    </a:rPr>
                                    <m:t>𝑅</m:t>
                                  </m:r>
                                </m:e>
                                <m:sub>
                                  <m:r>
                                    <a:rPr lang="zh-CN" altLang="en-US" sz="2400" i="1">
                                      <a:latin typeface="Cambria Math" panose="02040503050406030204" pitchFamily="18" charset="0"/>
                                    </a:rPr>
                                    <m:t>𝐴𝐶</m:t>
                                  </m:r>
                                </m:sub>
                              </m:sSub>
                            </m:e>
                            <m:sup>
                              <m:r>
                                <a:rPr lang="zh-CN" altLang="en-US" sz="2400" i="0">
                                  <a:latin typeface="Cambria Math" panose="02040503050406030204" pitchFamily="18" charset="0"/>
                                </a:rPr>
                                <m:t>2</m:t>
                              </m:r>
                            </m:sup>
                          </m:sSup>
                          <m:r>
                            <a:rPr lang="zh-CN" altLang="en-US" sz="2400" i="0">
                              <a:latin typeface="Cambria Math" panose="02040503050406030204" pitchFamily="18" charset="0"/>
                            </a:rPr>
                            <m:t>+</m:t>
                          </m:r>
                          <m:sSup>
                            <m:sSupPr>
                              <m:ctrlPr>
                                <a:rPr lang="zh-CN" altLang="en-US" sz="2400" i="1">
                                  <a:latin typeface="Cambria Math" panose="02040503050406030204" pitchFamily="18" charset="0"/>
                                </a:rPr>
                              </m:ctrlPr>
                            </m:sSupPr>
                            <m:e>
                              <m:sSub>
                                <m:sSubPr>
                                  <m:ctrlPr>
                                    <a:rPr lang="zh-CN" altLang="en-US" sz="2400" i="1">
                                      <a:latin typeface="Cambria Math" panose="02040503050406030204" pitchFamily="18" charset="0"/>
                                    </a:rPr>
                                  </m:ctrlPr>
                                </m:sSubPr>
                                <m:e>
                                  <m:r>
                                    <a:rPr lang="zh-CN" altLang="en-US" sz="2400" i="1">
                                      <a:latin typeface="Cambria Math" panose="02040503050406030204" pitchFamily="18" charset="0"/>
                                    </a:rPr>
                                    <m:t>𝑋</m:t>
                                  </m:r>
                                </m:e>
                                <m:sub>
                                  <m:r>
                                    <a:rPr lang="en-US" altLang="zh-CN" sz="2400" b="0" i="1" smtClean="0">
                                      <a:latin typeface="Cambria Math" panose="02040503050406030204" pitchFamily="18" charset="0"/>
                                    </a:rPr>
                                    <m:t>𝐶𝑇𝑆</m:t>
                                  </m:r>
                                </m:sub>
                              </m:sSub>
                            </m:e>
                            <m:sup>
                              <m:r>
                                <a:rPr lang="zh-CN" altLang="en-US" sz="2400" i="0">
                                  <a:latin typeface="Cambria Math" panose="02040503050406030204" pitchFamily="18" charset="0"/>
                                </a:rPr>
                                <m:t>2</m:t>
                              </m:r>
                            </m:sup>
                          </m:sSup>
                        </m:e>
                      </m:rad>
                      <m:r>
                        <a:rPr lang="en-US" altLang="zh-CN" sz="2400" b="0" i="1" smtClean="0">
                          <a:latin typeface="Cambria Math" panose="02040503050406030204" pitchFamily="18" charset="0"/>
                        </a:rPr>
                        <m:t>=</m:t>
                      </m:r>
                      <m:r>
                        <a:rPr lang="zh-CN" altLang="en-US" sz="2400" i="1">
                          <a:latin typeface="Cambria Math" panose="02040503050406030204" pitchFamily="18" charset="0"/>
                        </a:rPr>
                        <m:t>𝐼</m:t>
                      </m:r>
                      <m:rad>
                        <m:radPr>
                          <m:degHide m:val="on"/>
                          <m:ctrlPr>
                            <a:rPr lang="zh-CN" altLang="en-US" sz="2400" i="1">
                              <a:latin typeface="Cambria Math" panose="02040503050406030204" pitchFamily="18" charset="0"/>
                            </a:rPr>
                          </m:ctrlPr>
                        </m:radPr>
                        <m:deg/>
                        <m:e>
                          <m:sSup>
                            <m:sSupPr>
                              <m:ctrlPr>
                                <a:rPr lang="zh-CN" altLang="en-US" sz="2400" i="1">
                                  <a:latin typeface="Cambria Math" panose="02040503050406030204" pitchFamily="18" charset="0"/>
                                </a:rPr>
                              </m:ctrlPr>
                            </m:sSupPr>
                            <m:e>
                              <m:sSub>
                                <m:sSubPr>
                                  <m:ctrlPr>
                                    <a:rPr lang="zh-CN" altLang="en-US" sz="2400" i="1">
                                      <a:latin typeface="Cambria Math" panose="02040503050406030204" pitchFamily="18" charset="0"/>
                                    </a:rPr>
                                  </m:ctrlPr>
                                </m:sSubPr>
                                <m:e>
                                  <m:r>
                                    <a:rPr lang="zh-CN" altLang="en-US" sz="2400" i="1">
                                      <a:latin typeface="Cambria Math" panose="02040503050406030204" pitchFamily="18" charset="0"/>
                                    </a:rPr>
                                    <m:t>𝑅</m:t>
                                  </m:r>
                                </m:e>
                                <m:sub>
                                  <m:r>
                                    <a:rPr lang="zh-CN" altLang="en-US" sz="2400" i="1">
                                      <a:latin typeface="Cambria Math" panose="02040503050406030204" pitchFamily="18" charset="0"/>
                                    </a:rPr>
                                    <m:t>𝐴𝐶</m:t>
                                  </m:r>
                                </m:sub>
                              </m:sSub>
                            </m:e>
                            <m:sup>
                              <m:r>
                                <a:rPr lang="zh-CN" altLang="en-US" sz="2400">
                                  <a:latin typeface="Cambria Math" panose="02040503050406030204" pitchFamily="18" charset="0"/>
                                </a:rPr>
                                <m:t>2</m:t>
                              </m:r>
                            </m:sup>
                          </m:sSup>
                          <m:r>
                            <a:rPr lang="zh-CN" altLang="en-US" sz="2400">
                              <a:latin typeface="Cambria Math" panose="02040503050406030204" pitchFamily="18" charset="0"/>
                            </a:rPr>
                            <m:t>+</m:t>
                          </m:r>
                          <m:sSup>
                            <m:sSupPr>
                              <m:ctrlPr>
                                <a:rPr lang="zh-CN" altLang="en-US" sz="2400" i="1">
                                  <a:latin typeface="Cambria Math" panose="02040503050406030204" pitchFamily="18" charset="0"/>
                                </a:rPr>
                              </m:ctrlPr>
                            </m:sSupPr>
                            <m:e>
                              <m:r>
                                <a:rPr lang="en-US" altLang="zh-CN" sz="2400" b="0" i="1" smtClean="0">
                                  <a:latin typeface="Cambria Math" panose="02040503050406030204" pitchFamily="18" charset="0"/>
                                </a:rPr>
                                <m:t>(</m:t>
                              </m:r>
                              <m:sSub>
                                <m:sSubPr>
                                  <m:ctrlPr>
                                    <a:rPr lang="zh-CN" altLang="en-US" sz="2400" i="1">
                                      <a:latin typeface="Cambria Math" panose="02040503050406030204" pitchFamily="18" charset="0"/>
                                    </a:rPr>
                                  </m:ctrlPr>
                                </m:sSubPr>
                                <m:e>
                                  <m:r>
                                    <a:rPr lang="zh-CN" altLang="en-US" sz="2400" i="1">
                                      <a:latin typeface="Cambria Math" panose="02040503050406030204" pitchFamily="18" charset="0"/>
                                    </a:rPr>
                                    <m:t>𝑋</m:t>
                                  </m:r>
                                </m:e>
                                <m:sub>
                                  <m:r>
                                    <a:rPr lang="en-US" altLang="zh-CN" sz="2400" b="0" i="1" smtClean="0">
                                      <a:latin typeface="Cambria Math" panose="02040503050406030204" pitchFamily="18" charset="0"/>
                                    </a:rPr>
                                    <m:t>𝐿</m:t>
                                  </m:r>
                                </m:sub>
                              </m:sSub>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𝑋</m:t>
                                  </m:r>
                                </m:e>
                                <m:sub>
                                  <m:r>
                                    <a:rPr lang="en-US" altLang="zh-CN" sz="2400" b="0" i="1" smtClean="0">
                                      <a:latin typeface="Cambria Math" panose="02040503050406030204" pitchFamily="18" charset="0"/>
                                    </a:rPr>
                                    <m:t>𝐶</m:t>
                                  </m:r>
                                </m:sub>
                              </m:sSub>
                              <m:r>
                                <a:rPr lang="en-US" altLang="zh-CN" sz="2400" b="0" i="1" smtClean="0">
                                  <a:latin typeface="Cambria Math" panose="02040503050406030204" pitchFamily="18" charset="0"/>
                                </a:rPr>
                                <m:t>)</m:t>
                              </m:r>
                            </m:e>
                            <m:sup>
                              <m:r>
                                <a:rPr lang="zh-CN" altLang="en-US" sz="2400">
                                  <a:latin typeface="Cambria Math" panose="02040503050406030204" pitchFamily="18" charset="0"/>
                                </a:rPr>
                                <m:t>2</m:t>
                              </m:r>
                            </m:sup>
                          </m:sSup>
                        </m:e>
                      </m:rad>
                    </m:oMath>
                  </m:oMathPara>
                </a14:m>
                <a:endParaRPr lang="zh-CN" altLang="en-US" sz="2400" dirty="0"/>
              </a:p>
            </p:txBody>
          </p:sp>
        </mc:Choice>
        <mc:Fallback xmlns="">
          <p:sp>
            <p:nvSpPr>
              <p:cNvPr id="59" name="矩形 58">
                <a:extLst>
                  <a:ext uri="{FF2B5EF4-FFF2-40B4-BE49-F238E27FC236}">
                    <a16:creationId xmlns:a16="http://schemas.microsoft.com/office/drawing/2014/main" id="{2AB6CEE9-AC0B-3844-BB79-DCC934802C40}"/>
                  </a:ext>
                </a:extLst>
              </p:cNvPr>
              <p:cNvSpPr>
                <a:spLocks noRot="1" noChangeAspect="1" noMove="1" noResize="1" noEditPoints="1" noAdjustHandles="1" noChangeArrowheads="1" noChangeShapeType="1" noTextEdit="1"/>
              </p:cNvSpPr>
              <p:nvPr/>
            </p:nvSpPr>
            <p:spPr>
              <a:xfrm>
                <a:off x="1276563" y="24485669"/>
                <a:ext cx="8316636" cy="845231"/>
              </a:xfrm>
              <a:prstGeom prst="rect">
                <a:avLst/>
              </a:prstGeom>
              <a:blipFill>
                <a:blip r:embed="rId22"/>
                <a:stretch>
                  <a:fillRect/>
                </a:stretch>
              </a:blipFill>
            </p:spPr>
            <p:txBody>
              <a:bodyPr/>
              <a:lstStyle/>
              <a:p>
                <a:r>
                  <a:rPr lang="zh-CN" altLang="en-US">
                    <a:noFill/>
                  </a:rPr>
                  <a:t> </a:t>
                </a:r>
              </a:p>
            </p:txBody>
          </p:sp>
        </mc:Fallback>
      </mc:AlternateContent>
      <p:sp>
        <p:nvSpPr>
          <p:cNvPr id="63" name="矩形 62">
            <a:extLst>
              <a:ext uri="{FF2B5EF4-FFF2-40B4-BE49-F238E27FC236}">
                <a16:creationId xmlns:a16="http://schemas.microsoft.com/office/drawing/2014/main" id="{7A904B31-BB7D-D649-89B2-5D9345CD1B35}"/>
              </a:ext>
            </a:extLst>
          </p:cNvPr>
          <p:cNvSpPr/>
          <p:nvPr/>
        </p:nvSpPr>
        <p:spPr>
          <a:xfrm>
            <a:off x="10970317" y="9156164"/>
            <a:ext cx="5159618" cy="461665"/>
          </a:xfrm>
          <a:prstGeom prst="rect">
            <a:avLst/>
          </a:prstGeom>
        </p:spPr>
        <p:txBody>
          <a:bodyPr wrap="none">
            <a:spAutoFit/>
          </a:bodyPr>
          <a:lstStyle/>
          <a:p>
            <a:r>
              <a:rPr lang="en-GB" altLang="zh-CN" sz="2400" dirty="0">
                <a:solidFill>
                  <a:srgbClr val="022448"/>
                </a:solidFill>
                <a:latin typeface="Arial" panose="020B0604020202020204" pitchFamily="34" charset="0"/>
                <a:cs typeface="Arial" panose="020B0604020202020204" pitchFamily="34" charset="0"/>
              </a:rPr>
              <a:t>Figure </a:t>
            </a:r>
            <a:r>
              <a:rPr lang="en-US" altLang="zh-CN" sz="2400" dirty="0">
                <a:solidFill>
                  <a:srgbClr val="022448"/>
                </a:solidFill>
                <a:latin typeface="Arial" panose="020B0604020202020204" pitchFamily="34" charset="0"/>
                <a:cs typeface="Arial" panose="020B0604020202020204" pitchFamily="34" charset="0"/>
              </a:rPr>
              <a:t>3</a:t>
            </a:r>
            <a:r>
              <a:rPr lang="en-GB" altLang="zh-CN" sz="2400" dirty="0">
                <a:solidFill>
                  <a:srgbClr val="022448"/>
                </a:solidFill>
                <a:latin typeface="Arial" panose="020B0604020202020204" pitchFamily="34" charset="0"/>
                <a:cs typeface="Arial" panose="020B0604020202020204" pitchFamily="34" charset="0"/>
              </a:rPr>
              <a: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Different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CTS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cable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design</a:t>
            </a:r>
          </a:p>
        </p:txBody>
      </p:sp>
      <p:sp>
        <p:nvSpPr>
          <p:cNvPr id="66" name="文本框 6">
            <a:extLst>
              <a:ext uri="{FF2B5EF4-FFF2-40B4-BE49-F238E27FC236}">
                <a16:creationId xmlns:a16="http://schemas.microsoft.com/office/drawing/2014/main" id="{EC240107-CCBC-5A45-AD95-C8E994CC4961}"/>
              </a:ext>
            </a:extLst>
          </p:cNvPr>
          <p:cNvSpPr txBox="1"/>
          <p:nvPr/>
        </p:nvSpPr>
        <p:spPr bwMode="auto">
          <a:xfrm>
            <a:off x="14436021" y="5670674"/>
            <a:ext cx="1295547"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Input wire</a:t>
            </a:r>
          </a:p>
        </p:txBody>
      </p:sp>
      <p:sp>
        <p:nvSpPr>
          <p:cNvPr id="67" name="文本框 28">
            <a:extLst>
              <a:ext uri="{FF2B5EF4-FFF2-40B4-BE49-F238E27FC236}">
                <a16:creationId xmlns:a16="http://schemas.microsoft.com/office/drawing/2014/main" id="{D964A4DA-D6D5-E640-A862-D9B86ABC60AE}"/>
              </a:ext>
            </a:extLst>
          </p:cNvPr>
          <p:cNvSpPr txBox="1"/>
          <p:nvPr/>
        </p:nvSpPr>
        <p:spPr bwMode="auto">
          <a:xfrm>
            <a:off x="14404610" y="6132339"/>
            <a:ext cx="1494320"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Output wire</a:t>
            </a:r>
          </a:p>
        </p:txBody>
      </p:sp>
      <p:sp>
        <p:nvSpPr>
          <p:cNvPr id="69" name="文本框 29">
            <a:extLst>
              <a:ext uri="{FF2B5EF4-FFF2-40B4-BE49-F238E27FC236}">
                <a16:creationId xmlns:a16="http://schemas.microsoft.com/office/drawing/2014/main" id="{D4DC7D1C-11E9-C040-8597-BB8D8405FE84}"/>
              </a:ext>
            </a:extLst>
          </p:cNvPr>
          <p:cNvSpPr txBox="1"/>
          <p:nvPr/>
        </p:nvSpPr>
        <p:spPr bwMode="auto">
          <a:xfrm>
            <a:off x="14436021" y="6604902"/>
            <a:ext cx="1282723"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Insulation</a:t>
            </a:r>
          </a:p>
        </p:txBody>
      </p:sp>
      <p:sp>
        <p:nvSpPr>
          <p:cNvPr id="71" name="文本框 37">
            <a:extLst>
              <a:ext uri="{FF2B5EF4-FFF2-40B4-BE49-F238E27FC236}">
                <a16:creationId xmlns:a16="http://schemas.microsoft.com/office/drawing/2014/main" id="{266A816C-EE53-854E-A5ED-152FB58E95F4}"/>
              </a:ext>
            </a:extLst>
          </p:cNvPr>
          <p:cNvSpPr txBox="1"/>
          <p:nvPr/>
        </p:nvSpPr>
        <p:spPr bwMode="auto">
          <a:xfrm>
            <a:off x="14436021" y="7060998"/>
            <a:ext cx="1895071"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Metallic sheath</a:t>
            </a:r>
          </a:p>
        </p:txBody>
      </p:sp>
      <p:sp>
        <p:nvSpPr>
          <p:cNvPr id="73" name="文本框 56">
            <a:extLst>
              <a:ext uri="{FF2B5EF4-FFF2-40B4-BE49-F238E27FC236}">
                <a16:creationId xmlns:a16="http://schemas.microsoft.com/office/drawing/2014/main" id="{B075514F-CD4D-2C4F-BCE7-BD80A3B5C4CE}"/>
              </a:ext>
            </a:extLst>
          </p:cNvPr>
          <p:cNvSpPr txBox="1"/>
          <p:nvPr/>
        </p:nvSpPr>
        <p:spPr bwMode="auto">
          <a:xfrm>
            <a:off x="14436021" y="7522663"/>
            <a:ext cx="1681871"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Enamel layer</a:t>
            </a:r>
          </a:p>
        </p:txBody>
      </p:sp>
      <p:sp>
        <p:nvSpPr>
          <p:cNvPr id="75" name="文本框 65">
            <a:extLst>
              <a:ext uri="{FF2B5EF4-FFF2-40B4-BE49-F238E27FC236}">
                <a16:creationId xmlns:a16="http://schemas.microsoft.com/office/drawing/2014/main" id="{423CC58D-1B76-E74B-82DF-7040FCB755C4}"/>
              </a:ext>
            </a:extLst>
          </p:cNvPr>
          <p:cNvSpPr txBox="1"/>
          <p:nvPr/>
        </p:nvSpPr>
        <p:spPr bwMode="auto">
          <a:xfrm>
            <a:off x="11530002" y="8604129"/>
            <a:ext cx="3871356" cy="46166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US" altLang="zh-CN" dirty="0"/>
              <a:t>(a)</a:t>
            </a:r>
            <a:r>
              <a:rPr lang="zh-CN" altLang="en-US" dirty="0"/>
              <a:t> </a:t>
            </a:r>
            <a:r>
              <a:rPr lang="en-GB" dirty="0"/>
              <a:t>Enamelled CTS model</a:t>
            </a:r>
          </a:p>
        </p:txBody>
      </p:sp>
      <p:cxnSp>
        <p:nvCxnSpPr>
          <p:cNvPr id="29" name="直线连接符 28">
            <a:extLst>
              <a:ext uri="{FF2B5EF4-FFF2-40B4-BE49-F238E27FC236}">
                <a16:creationId xmlns:a16="http://schemas.microsoft.com/office/drawing/2014/main" id="{3571D239-68D9-E94E-9089-9A32C3B33826}"/>
              </a:ext>
            </a:extLst>
          </p:cNvPr>
          <p:cNvCxnSpPr>
            <a:cxnSpLocks/>
          </p:cNvCxnSpPr>
          <p:nvPr/>
        </p:nvCxnSpPr>
        <p:spPr>
          <a:xfrm flipH="1">
            <a:off x="12780708" y="5901506"/>
            <a:ext cx="1655313" cy="611059"/>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直线连接符 78">
            <a:extLst>
              <a:ext uri="{FF2B5EF4-FFF2-40B4-BE49-F238E27FC236}">
                <a16:creationId xmlns:a16="http://schemas.microsoft.com/office/drawing/2014/main" id="{06BE4D89-8F98-164A-A894-CBA7A5832888}"/>
              </a:ext>
            </a:extLst>
          </p:cNvPr>
          <p:cNvCxnSpPr>
            <a:cxnSpLocks/>
          </p:cNvCxnSpPr>
          <p:nvPr/>
        </p:nvCxnSpPr>
        <p:spPr>
          <a:xfrm flipH="1">
            <a:off x="13161445" y="6363171"/>
            <a:ext cx="1274576" cy="469614"/>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直线连接符 81">
            <a:extLst>
              <a:ext uri="{FF2B5EF4-FFF2-40B4-BE49-F238E27FC236}">
                <a16:creationId xmlns:a16="http://schemas.microsoft.com/office/drawing/2014/main" id="{BF983D9B-CE76-8246-96FA-89B5A4886F5B}"/>
              </a:ext>
            </a:extLst>
          </p:cNvPr>
          <p:cNvCxnSpPr>
            <a:cxnSpLocks/>
          </p:cNvCxnSpPr>
          <p:nvPr/>
        </p:nvCxnSpPr>
        <p:spPr>
          <a:xfrm flipH="1">
            <a:off x="13724416" y="6851519"/>
            <a:ext cx="711605" cy="254707"/>
          </a:xfrm>
          <a:prstGeom prst="line">
            <a:avLst/>
          </a:prstGeom>
        </p:spPr>
        <p:style>
          <a:lnRef idx="2">
            <a:schemeClr val="accent1"/>
          </a:lnRef>
          <a:fillRef idx="0">
            <a:schemeClr val="accent1"/>
          </a:fillRef>
          <a:effectRef idx="1">
            <a:schemeClr val="accent1"/>
          </a:effectRef>
          <a:fontRef idx="minor">
            <a:schemeClr val="tx1"/>
          </a:fontRef>
        </p:style>
      </p:cxnSp>
      <p:cxnSp>
        <p:nvCxnSpPr>
          <p:cNvPr id="86" name="直线连接符 85">
            <a:extLst>
              <a:ext uri="{FF2B5EF4-FFF2-40B4-BE49-F238E27FC236}">
                <a16:creationId xmlns:a16="http://schemas.microsoft.com/office/drawing/2014/main" id="{0D89F745-34B0-9346-BA73-D2A90C23AF94}"/>
              </a:ext>
            </a:extLst>
          </p:cNvPr>
          <p:cNvCxnSpPr>
            <a:cxnSpLocks/>
          </p:cNvCxnSpPr>
          <p:nvPr/>
        </p:nvCxnSpPr>
        <p:spPr>
          <a:xfrm flipH="1">
            <a:off x="14025960" y="7292397"/>
            <a:ext cx="410062" cy="78679"/>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直线连接符 90">
            <a:extLst>
              <a:ext uri="{FF2B5EF4-FFF2-40B4-BE49-F238E27FC236}">
                <a16:creationId xmlns:a16="http://schemas.microsoft.com/office/drawing/2014/main" id="{A6B99D2D-BC73-7242-A123-A4485ED63313}"/>
              </a:ext>
            </a:extLst>
          </p:cNvPr>
          <p:cNvCxnSpPr>
            <a:cxnSpLocks/>
          </p:cNvCxnSpPr>
          <p:nvPr/>
        </p:nvCxnSpPr>
        <p:spPr>
          <a:xfrm flipH="1" flipV="1">
            <a:off x="13151545" y="7609857"/>
            <a:ext cx="1284477" cy="150968"/>
          </a:xfrm>
          <a:prstGeom prst="line">
            <a:avLst/>
          </a:prstGeom>
        </p:spPr>
        <p:style>
          <a:lnRef idx="2">
            <a:schemeClr val="accent1"/>
          </a:lnRef>
          <a:fillRef idx="0">
            <a:schemeClr val="accent1"/>
          </a:fillRef>
          <a:effectRef idx="1">
            <a:schemeClr val="accent1"/>
          </a:effectRef>
          <a:fontRef idx="minor">
            <a:schemeClr val="tx1"/>
          </a:fontRef>
        </p:style>
      </p:cxnSp>
      <p:sp>
        <p:nvSpPr>
          <p:cNvPr id="97" name="文本框 65">
            <a:extLst>
              <a:ext uri="{FF2B5EF4-FFF2-40B4-BE49-F238E27FC236}">
                <a16:creationId xmlns:a16="http://schemas.microsoft.com/office/drawing/2014/main" id="{D9D74961-7B30-C648-A6DF-908570130BDE}"/>
              </a:ext>
            </a:extLst>
          </p:cNvPr>
          <p:cNvSpPr txBox="1"/>
          <p:nvPr/>
        </p:nvSpPr>
        <p:spPr bwMode="auto">
          <a:xfrm>
            <a:off x="16864922" y="8599524"/>
            <a:ext cx="3591048" cy="46166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US" altLang="zh-CN" dirty="0"/>
              <a:t>(b)</a:t>
            </a:r>
            <a:r>
              <a:rPr lang="zh-CN" altLang="en-US" dirty="0"/>
              <a:t> </a:t>
            </a:r>
            <a:r>
              <a:rPr lang="en-US" altLang="zh-CN" dirty="0"/>
              <a:t>Multilayer</a:t>
            </a:r>
            <a:r>
              <a:rPr lang="en-GB" dirty="0"/>
              <a:t> CTS model</a:t>
            </a:r>
          </a:p>
        </p:txBody>
      </p:sp>
      <p:sp>
        <p:nvSpPr>
          <p:cNvPr id="98" name="文本框 6">
            <a:extLst>
              <a:ext uri="{FF2B5EF4-FFF2-40B4-BE49-F238E27FC236}">
                <a16:creationId xmlns:a16="http://schemas.microsoft.com/office/drawing/2014/main" id="{37DE66C7-2509-FC43-A7B2-B8486A77B72E}"/>
              </a:ext>
            </a:extLst>
          </p:cNvPr>
          <p:cNvSpPr txBox="1"/>
          <p:nvPr/>
        </p:nvSpPr>
        <p:spPr bwMode="auto">
          <a:xfrm>
            <a:off x="19435170" y="5757868"/>
            <a:ext cx="1295547"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Input wire</a:t>
            </a:r>
          </a:p>
        </p:txBody>
      </p:sp>
      <p:sp>
        <p:nvSpPr>
          <p:cNvPr id="99" name="文本框 28">
            <a:extLst>
              <a:ext uri="{FF2B5EF4-FFF2-40B4-BE49-F238E27FC236}">
                <a16:creationId xmlns:a16="http://schemas.microsoft.com/office/drawing/2014/main" id="{BB3DE988-932C-774F-8700-A4CFA9266087}"/>
              </a:ext>
            </a:extLst>
          </p:cNvPr>
          <p:cNvSpPr txBox="1"/>
          <p:nvPr/>
        </p:nvSpPr>
        <p:spPr bwMode="auto">
          <a:xfrm>
            <a:off x="19403759" y="6219533"/>
            <a:ext cx="1494320"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Output wire</a:t>
            </a:r>
          </a:p>
        </p:txBody>
      </p:sp>
      <p:sp>
        <p:nvSpPr>
          <p:cNvPr id="100" name="文本框 29">
            <a:extLst>
              <a:ext uri="{FF2B5EF4-FFF2-40B4-BE49-F238E27FC236}">
                <a16:creationId xmlns:a16="http://schemas.microsoft.com/office/drawing/2014/main" id="{8E617C6D-AA1D-7147-BAD8-A0D977BC0D15}"/>
              </a:ext>
            </a:extLst>
          </p:cNvPr>
          <p:cNvSpPr txBox="1"/>
          <p:nvPr/>
        </p:nvSpPr>
        <p:spPr bwMode="auto">
          <a:xfrm>
            <a:off x="19435170" y="6692096"/>
            <a:ext cx="1282723"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Insulation</a:t>
            </a:r>
          </a:p>
        </p:txBody>
      </p:sp>
      <p:sp>
        <p:nvSpPr>
          <p:cNvPr id="101" name="文本框 37">
            <a:extLst>
              <a:ext uri="{FF2B5EF4-FFF2-40B4-BE49-F238E27FC236}">
                <a16:creationId xmlns:a16="http://schemas.microsoft.com/office/drawing/2014/main" id="{84CC3203-1F60-9444-A129-149B6DD12150}"/>
              </a:ext>
            </a:extLst>
          </p:cNvPr>
          <p:cNvSpPr txBox="1"/>
          <p:nvPr/>
        </p:nvSpPr>
        <p:spPr bwMode="auto">
          <a:xfrm>
            <a:off x="19435170" y="7148192"/>
            <a:ext cx="1895071"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Metallic sheath</a:t>
            </a:r>
          </a:p>
        </p:txBody>
      </p:sp>
      <p:sp>
        <p:nvSpPr>
          <p:cNvPr id="102" name="文本框 56">
            <a:extLst>
              <a:ext uri="{FF2B5EF4-FFF2-40B4-BE49-F238E27FC236}">
                <a16:creationId xmlns:a16="http://schemas.microsoft.com/office/drawing/2014/main" id="{4DAFFA07-C8B4-7C42-9B32-F2B47EE50CD5}"/>
              </a:ext>
            </a:extLst>
          </p:cNvPr>
          <p:cNvSpPr txBox="1"/>
          <p:nvPr/>
        </p:nvSpPr>
        <p:spPr bwMode="auto">
          <a:xfrm>
            <a:off x="19435170" y="7609857"/>
            <a:ext cx="1681871" cy="40011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GB" sz="2000" dirty="0"/>
              <a:t>Enamel layer</a:t>
            </a:r>
          </a:p>
        </p:txBody>
      </p:sp>
      <p:cxnSp>
        <p:nvCxnSpPr>
          <p:cNvPr id="103" name="直线连接符 102">
            <a:extLst>
              <a:ext uri="{FF2B5EF4-FFF2-40B4-BE49-F238E27FC236}">
                <a16:creationId xmlns:a16="http://schemas.microsoft.com/office/drawing/2014/main" id="{8757D3E8-BF1C-8747-A989-929BE0ACF6D6}"/>
              </a:ext>
            </a:extLst>
          </p:cNvPr>
          <p:cNvCxnSpPr>
            <a:cxnSpLocks/>
          </p:cNvCxnSpPr>
          <p:nvPr/>
        </p:nvCxnSpPr>
        <p:spPr>
          <a:xfrm flipH="1">
            <a:off x="17779857" y="5988700"/>
            <a:ext cx="1655313" cy="6110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直线连接符 103">
            <a:extLst>
              <a:ext uri="{FF2B5EF4-FFF2-40B4-BE49-F238E27FC236}">
                <a16:creationId xmlns:a16="http://schemas.microsoft.com/office/drawing/2014/main" id="{16612017-C7F4-9B4E-B30E-AB8B677143EC}"/>
              </a:ext>
            </a:extLst>
          </p:cNvPr>
          <p:cNvCxnSpPr>
            <a:cxnSpLocks/>
          </p:cNvCxnSpPr>
          <p:nvPr/>
        </p:nvCxnSpPr>
        <p:spPr>
          <a:xfrm flipH="1">
            <a:off x="18288000" y="6450365"/>
            <a:ext cx="1147170" cy="369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直线连接符 104">
            <a:extLst>
              <a:ext uri="{FF2B5EF4-FFF2-40B4-BE49-F238E27FC236}">
                <a16:creationId xmlns:a16="http://schemas.microsoft.com/office/drawing/2014/main" id="{20855C6C-932A-7C4C-91FF-171E9AE641C8}"/>
              </a:ext>
            </a:extLst>
          </p:cNvPr>
          <p:cNvCxnSpPr>
            <a:cxnSpLocks/>
          </p:cNvCxnSpPr>
          <p:nvPr/>
        </p:nvCxnSpPr>
        <p:spPr>
          <a:xfrm flipH="1">
            <a:off x="18723565" y="6938713"/>
            <a:ext cx="711605" cy="25470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直线连接符 105">
            <a:extLst>
              <a:ext uri="{FF2B5EF4-FFF2-40B4-BE49-F238E27FC236}">
                <a16:creationId xmlns:a16="http://schemas.microsoft.com/office/drawing/2014/main" id="{CCE58273-F1CB-3540-A240-C03B79D58019}"/>
              </a:ext>
            </a:extLst>
          </p:cNvPr>
          <p:cNvCxnSpPr>
            <a:cxnSpLocks/>
          </p:cNvCxnSpPr>
          <p:nvPr/>
        </p:nvCxnSpPr>
        <p:spPr>
          <a:xfrm flipH="1">
            <a:off x="19025109" y="7379591"/>
            <a:ext cx="410062" cy="78679"/>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直线连接符 106">
            <a:extLst>
              <a:ext uri="{FF2B5EF4-FFF2-40B4-BE49-F238E27FC236}">
                <a16:creationId xmlns:a16="http://schemas.microsoft.com/office/drawing/2014/main" id="{C661EBA5-672D-4A44-996A-241A548A41F9}"/>
              </a:ext>
            </a:extLst>
          </p:cNvPr>
          <p:cNvCxnSpPr>
            <a:cxnSpLocks/>
          </p:cNvCxnSpPr>
          <p:nvPr/>
        </p:nvCxnSpPr>
        <p:spPr>
          <a:xfrm flipH="1" flipV="1">
            <a:off x="18082198" y="7498508"/>
            <a:ext cx="1352974" cy="349511"/>
          </a:xfrm>
          <a:prstGeom prst="line">
            <a:avLst/>
          </a:prstGeom>
        </p:spPr>
        <p:style>
          <a:lnRef idx="2">
            <a:schemeClr val="accent1"/>
          </a:lnRef>
          <a:fillRef idx="0">
            <a:schemeClr val="accent1"/>
          </a:fillRef>
          <a:effectRef idx="1">
            <a:schemeClr val="accent1"/>
          </a:effectRef>
          <a:fontRef idx="minor">
            <a:schemeClr val="tx1"/>
          </a:fontRef>
        </p:style>
      </p:cxnSp>
      <p:sp>
        <p:nvSpPr>
          <p:cNvPr id="110" name="矩形 109">
            <a:extLst>
              <a:ext uri="{FF2B5EF4-FFF2-40B4-BE49-F238E27FC236}">
                <a16:creationId xmlns:a16="http://schemas.microsoft.com/office/drawing/2014/main" id="{571A7DEC-1864-6843-8352-77A866A48E98}"/>
              </a:ext>
            </a:extLst>
          </p:cNvPr>
          <p:cNvSpPr/>
          <p:nvPr/>
        </p:nvSpPr>
        <p:spPr>
          <a:xfrm>
            <a:off x="10664258" y="9612728"/>
            <a:ext cx="4035079" cy="461665"/>
          </a:xfrm>
          <a:prstGeom prst="rect">
            <a:avLst/>
          </a:prstGeom>
        </p:spPr>
        <p:txBody>
          <a:bodyPr wrap="none">
            <a:spAutoFit/>
          </a:bodyPr>
          <a:lstStyle/>
          <a:p>
            <a:r>
              <a:rPr lang="en-US" altLang="zh-CN" sz="2400" b="1" dirty="0">
                <a:solidFill>
                  <a:srgbClr val="022448"/>
                </a:solidFill>
                <a:latin typeface="Arial" panose="020B0604020202020204" pitchFamily="34" charset="0"/>
                <a:cs typeface="Arial" panose="020B0604020202020204" pitchFamily="34" charset="0"/>
              </a:rPr>
              <a:t>4</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Comparative</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experiment</a:t>
            </a:r>
          </a:p>
        </p:txBody>
      </p:sp>
      <p:cxnSp>
        <p:nvCxnSpPr>
          <p:cNvPr id="93" name="直线连接符 92">
            <a:extLst>
              <a:ext uri="{FF2B5EF4-FFF2-40B4-BE49-F238E27FC236}">
                <a16:creationId xmlns:a16="http://schemas.microsoft.com/office/drawing/2014/main" id="{0AB1BA10-4EE4-0A4B-8680-81EF1D960467}"/>
              </a:ext>
            </a:extLst>
          </p:cNvPr>
          <p:cNvCxnSpPr>
            <a:cxnSpLocks/>
          </p:cNvCxnSpPr>
          <p:nvPr/>
        </p:nvCxnSpPr>
        <p:spPr>
          <a:xfrm>
            <a:off x="10658475" y="4739524"/>
            <a:ext cx="5649" cy="25535689"/>
          </a:xfrm>
          <a:prstGeom prst="line">
            <a:avLst/>
          </a:prstGeom>
          <a:ln cmpd="dbl">
            <a:solidFill>
              <a:srgbClr val="022448"/>
            </a:solidFill>
            <a:prstDash val="dash"/>
          </a:ln>
        </p:spPr>
        <p:style>
          <a:lnRef idx="2">
            <a:schemeClr val="accent1"/>
          </a:lnRef>
          <a:fillRef idx="0">
            <a:schemeClr val="accent1"/>
          </a:fillRef>
          <a:effectRef idx="1">
            <a:schemeClr val="accent1"/>
          </a:effectRef>
          <a:fontRef idx="minor">
            <a:schemeClr val="tx1"/>
          </a:fontRef>
        </p:style>
      </p:cxnSp>
      <p:cxnSp>
        <p:nvCxnSpPr>
          <p:cNvPr id="118" name="直线连接符 117">
            <a:extLst>
              <a:ext uri="{FF2B5EF4-FFF2-40B4-BE49-F238E27FC236}">
                <a16:creationId xmlns:a16="http://schemas.microsoft.com/office/drawing/2014/main" id="{83A85E5B-FDB5-7147-89BD-5431E75CB082}"/>
              </a:ext>
            </a:extLst>
          </p:cNvPr>
          <p:cNvCxnSpPr>
            <a:cxnSpLocks/>
          </p:cNvCxnSpPr>
          <p:nvPr/>
        </p:nvCxnSpPr>
        <p:spPr>
          <a:xfrm>
            <a:off x="10685087" y="26571144"/>
            <a:ext cx="10703301" cy="0"/>
          </a:xfrm>
          <a:prstGeom prst="line">
            <a:avLst/>
          </a:prstGeom>
          <a:ln cmpd="dbl">
            <a:solidFill>
              <a:srgbClr val="022448"/>
            </a:solidFill>
            <a:prstDash val="dash"/>
          </a:ln>
        </p:spPr>
        <p:style>
          <a:lnRef idx="2">
            <a:schemeClr val="accent1"/>
          </a:lnRef>
          <a:fillRef idx="0">
            <a:schemeClr val="accent1"/>
          </a:fillRef>
          <a:effectRef idx="1">
            <a:schemeClr val="accent1"/>
          </a:effectRef>
          <a:fontRef idx="minor">
            <a:schemeClr val="tx1"/>
          </a:fontRef>
        </p:style>
      </p:cxnSp>
      <p:sp>
        <p:nvSpPr>
          <p:cNvPr id="123" name="矩形 122">
            <a:extLst>
              <a:ext uri="{FF2B5EF4-FFF2-40B4-BE49-F238E27FC236}">
                <a16:creationId xmlns:a16="http://schemas.microsoft.com/office/drawing/2014/main" id="{2B61A203-82C3-AE42-9594-14BF770B1580}"/>
              </a:ext>
            </a:extLst>
          </p:cNvPr>
          <p:cNvSpPr/>
          <p:nvPr/>
        </p:nvSpPr>
        <p:spPr>
          <a:xfrm>
            <a:off x="10692178" y="15150176"/>
            <a:ext cx="3106941" cy="461665"/>
          </a:xfrm>
          <a:prstGeom prst="rect">
            <a:avLst/>
          </a:prstGeom>
        </p:spPr>
        <p:txBody>
          <a:bodyPr wrap="none">
            <a:spAutoFit/>
          </a:bodyPr>
          <a:lstStyle/>
          <a:p>
            <a:r>
              <a:rPr lang="en-US" altLang="zh-CN" sz="2400" b="1" dirty="0">
                <a:solidFill>
                  <a:srgbClr val="022448"/>
                </a:solidFill>
                <a:latin typeface="Arial" panose="020B0604020202020204" pitchFamily="34" charset="0"/>
                <a:cs typeface="Arial" panose="020B0604020202020204" pitchFamily="34" charset="0"/>
              </a:rPr>
              <a:t>5</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Simulation</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results</a:t>
            </a:r>
          </a:p>
        </p:txBody>
      </p:sp>
      <p:pic>
        <p:nvPicPr>
          <p:cNvPr id="116" name="图片 115">
            <a:extLst>
              <a:ext uri="{FF2B5EF4-FFF2-40B4-BE49-F238E27FC236}">
                <a16:creationId xmlns:a16="http://schemas.microsoft.com/office/drawing/2014/main" id="{F9379512-1800-E14A-8899-B198518FC97C}"/>
              </a:ext>
            </a:extLst>
          </p:cNvPr>
          <p:cNvPicPr>
            <a:picLocks noChangeAspect="1"/>
          </p:cNvPicPr>
          <p:nvPr/>
        </p:nvPicPr>
        <p:blipFill>
          <a:blip r:embed="rId23"/>
          <a:stretch>
            <a:fillRect/>
          </a:stretch>
        </p:blipFill>
        <p:spPr>
          <a:xfrm>
            <a:off x="10911387" y="9924447"/>
            <a:ext cx="5470657" cy="4102993"/>
          </a:xfrm>
          <a:prstGeom prst="rect">
            <a:avLst/>
          </a:prstGeom>
        </p:spPr>
      </p:pic>
      <p:pic>
        <p:nvPicPr>
          <p:cNvPr id="125" name="图片 124">
            <a:extLst>
              <a:ext uri="{FF2B5EF4-FFF2-40B4-BE49-F238E27FC236}">
                <a16:creationId xmlns:a16="http://schemas.microsoft.com/office/drawing/2014/main" id="{9CD1FC59-2596-A545-BBE5-0BEAE2B01380}"/>
              </a:ext>
            </a:extLst>
          </p:cNvPr>
          <p:cNvPicPr>
            <a:picLocks noChangeAspect="1"/>
          </p:cNvPicPr>
          <p:nvPr/>
        </p:nvPicPr>
        <p:blipFill>
          <a:blip r:embed="rId24" cstate="print">
            <a:extLst>
              <a:ext uri="{28A0092B-C50C-407E-A947-70E740481C1C}">
                <a14:useLocalDpi xmlns:a14="http://schemas.microsoft.com/office/drawing/2010/main"/>
              </a:ext>
            </a:extLst>
          </a:blip>
          <a:stretch>
            <a:fillRect/>
          </a:stretch>
        </p:blipFill>
        <p:spPr>
          <a:xfrm>
            <a:off x="16263225" y="10200642"/>
            <a:ext cx="4524136" cy="3393103"/>
          </a:xfrm>
          <a:prstGeom prst="rect">
            <a:avLst/>
          </a:prstGeom>
        </p:spPr>
      </p:pic>
      <p:sp>
        <p:nvSpPr>
          <p:cNvPr id="126" name="矩形 125">
            <a:extLst>
              <a:ext uri="{FF2B5EF4-FFF2-40B4-BE49-F238E27FC236}">
                <a16:creationId xmlns:a16="http://schemas.microsoft.com/office/drawing/2014/main" id="{AECDFD6F-DC50-1F45-B5F9-8DA412693D88}"/>
              </a:ext>
            </a:extLst>
          </p:cNvPr>
          <p:cNvSpPr/>
          <p:nvPr/>
        </p:nvSpPr>
        <p:spPr>
          <a:xfrm>
            <a:off x="10970317" y="14673562"/>
            <a:ext cx="8898590" cy="461665"/>
          </a:xfrm>
          <a:prstGeom prst="rect">
            <a:avLst/>
          </a:prstGeom>
        </p:spPr>
        <p:txBody>
          <a:bodyPr wrap="none">
            <a:spAutoFit/>
          </a:bodyPr>
          <a:lstStyle/>
          <a:p>
            <a:r>
              <a:rPr lang="en-GB" altLang="zh-CN" sz="2400" dirty="0">
                <a:solidFill>
                  <a:srgbClr val="022448"/>
                </a:solidFill>
                <a:latin typeface="Arial" panose="020B0604020202020204" pitchFamily="34" charset="0"/>
                <a:cs typeface="Arial" panose="020B0604020202020204" pitchFamily="34" charset="0"/>
              </a:rPr>
              <a:t>Figure </a:t>
            </a:r>
            <a:r>
              <a:rPr lang="en-US" altLang="zh-CN" sz="2400" dirty="0">
                <a:solidFill>
                  <a:srgbClr val="022448"/>
                </a:solidFill>
                <a:latin typeface="Arial" panose="020B0604020202020204" pitchFamily="34" charset="0"/>
                <a:cs typeface="Arial" panose="020B0604020202020204" pitchFamily="34" charset="0"/>
              </a:rPr>
              <a:t>4</a:t>
            </a:r>
            <a:r>
              <a:rPr lang="en-GB" altLang="zh-CN" sz="2400" dirty="0">
                <a:solidFill>
                  <a:srgbClr val="022448"/>
                </a:solidFill>
                <a:latin typeface="Arial" panose="020B0604020202020204" pitchFamily="34" charset="0"/>
                <a:cs typeface="Arial" panose="020B0604020202020204" pitchFamily="34" charset="0"/>
              </a:rPr>
              <a: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Comparative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experiments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between</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CTS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cable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and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NC</a:t>
            </a:r>
          </a:p>
        </p:txBody>
      </p:sp>
      <p:sp>
        <p:nvSpPr>
          <p:cNvPr id="127" name="文本框 65">
            <a:extLst>
              <a:ext uri="{FF2B5EF4-FFF2-40B4-BE49-F238E27FC236}">
                <a16:creationId xmlns:a16="http://schemas.microsoft.com/office/drawing/2014/main" id="{C956EE08-F45B-8D45-ACFE-6DEB62085DAA}"/>
              </a:ext>
            </a:extLst>
          </p:cNvPr>
          <p:cNvSpPr txBox="1"/>
          <p:nvPr/>
        </p:nvSpPr>
        <p:spPr bwMode="auto">
          <a:xfrm>
            <a:off x="11089765" y="14092104"/>
            <a:ext cx="5113900" cy="46166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US" altLang="zh-CN" dirty="0"/>
              <a:t>(a)</a:t>
            </a:r>
            <a:r>
              <a:rPr lang="zh-CN" altLang="en-US" dirty="0"/>
              <a:t> </a:t>
            </a:r>
            <a:r>
              <a:rPr lang="en-US" altLang="zh-CN" dirty="0"/>
              <a:t>Reactance</a:t>
            </a:r>
            <a:r>
              <a:rPr lang="zh-CN" altLang="en-US" dirty="0"/>
              <a:t> </a:t>
            </a:r>
            <a:r>
              <a:rPr lang="en-US" altLang="zh-CN" dirty="0"/>
              <a:t>of</a:t>
            </a:r>
            <a:r>
              <a:rPr lang="zh-CN" altLang="en-US" dirty="0"/>
              <a:t> </a:t>
            </a:r>
            <a:r>
              <a:rPr lang="en-US" altLang="zh-CN" dirty="0"/>
              <a:t>CTS</a:t>
            </a:r>
            <a:r>
              <a:rPr lang="zh-CN" altLang="en-US" dirty="0"/>
              <a:t> </a:t>
            </a:r>
            <a:r>
              <a:rPr lang="en-US" altLang="zh-CN" dirty="0"/>
              <a:t>cable</a:t>
            </a:r>
            <a:r>
              <a:rPr lang="zh-CN" altLang="en-US" dirty="0"/>
              <a:t> </a:t>
            </a:r>
            <a:r>
              <a:rPr lang="en-US" altLang="zh-CN" dirty="0"/>
              <a:t>and</a:t>
            </a:r>
            <a:r>
              <a:rPr lang="zh-CN" altLang="en-US" dirty="0"/>
              <a:t> </a:t>
            </a:r>
            <a:r>
              <a:rPr lang="en-US" altLang="zh-CN" dirty="0"/>
              <a:t>NC</a:t>
            </a:r>
            <a:endParaRPr lang="en-GB" dirty="0"/>
          </a:p>
        </p:txBody>
      </p:sp>
      <p:sp>
        <p:nvSpPr>
          <p:cNvPr id="128" name="文本框 65">
            <a:extLst>
              <a:ext uri="{FF2B5EF4-FFF2-40B4-BE49-F238E27FC236}">
                <a16:creationId xmlns:a16="http://schemas.microsoft.com/office/drawing/2014/main" id="{2B94F865-7009-D048-9144-85874BE51257}"/>
              </a:ext>
            </a:extLst>
          </p:cNvPr>
          <p:cNvSpPr txBox="1"/>
          <p:nvPr/>
        </p:nvSpPr>
        <p:spPr bwMode="auto">
          <a:xfrm>
            <a:off x="17874276" y="14092104"/>
            <a:ext cx="1768818" cy="46166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a:defRPr sz="2400">
                <a:solidFill>
                  <a:srgbClr val="022448"/>
                </a:solidFill>
                <a:latin typeface="Arial" panose="020B0604020202020204" pitchFamily="34" charset="0"/>
                <a:cs typeface="Arial" panose="020B0604020202020204" pitchFamily="34" charset="0"/>
              </a:defRPr>
            </a:lvl1pPr>
          </a:lstStyle>
          <a:p>
            <a:r>
              <a:rPr lang="en-US" altLang="zh-CN" dirty="0"/>
              <a:t>(b)</a:t>
            </a:r>
            <a:r>
              <a:rPr lang="zh-CN" altLang="en-US" dirty="0"/>
              <a:t> </a:t>
            </a:r>
            <a:r>
              <a:rPr lang="en-US" altLang="zh-CN" dirty="0"/>
              <a:t>Test</a:t>
            </a:r>
            <a:r>
              <a:rPr lang="zh-CN" altLang="en-US" dirty="0"/>
              <a:t> </a:t>
            </a:r>
            <a:r>
              <a:rPr lang="en-US" altLang="zh-CN" dirty="0"/>
              <a:t>site</a:t>
            </a:r>
            <a:endParaRPr lang="en-GB" dirty="0"/>
          </a:p>
        </p:txBody>
      </p:sp>
      <p:sp>
        <p:nvSpPr>
          <p:cNvPr id="140" name="矩形 139">
            <a:extLst>
              <a:ext uri="{FF2B5EF4-FFF2-40B4-BE49-F238E27FC236}">
                <a16:creationId xmlns:a16="http://schemas.microsoft.com/office/drawing/2014/main" id="{BCDFF69D-B8D3-154E-96E0-324FBF87840A}"/>
              </a:ext>
            </a:extLst>
          </p:cNvPr>
          <p:cNvSpPr/>
          <p:nvPr/>
        </p:nvSpPr>
        <p:spPr>
          <a:xfrm>
            <a:off x="10650110" y="24755356"/>
            <a:ext cx="9932527" cy="1569660"/>
          </a:xfrm>
          <a:prstGeom prst="rect">
            <a:avLst/>
          </a:prstGeom>
        </p:spPr>
        <p:txBody>
          <a:bodyPr wrap="none">
            <a:spAutoFit/>
          </a:bodyPr>
          <a:lstStyle/>
          <a:p>
            <a:r>
              <a:rPr lang="en-US" altLang="zh-CN" sz="2400" b="1" dirty="0">
                <a:solidFill>
                  <a:srgbClr val="022448"/>
                </a:solidFill>
                <a:latin typeface="Arial" panose="020B0604020202020204" pitchFamily="34" charset="0"/>
                <a:cs typeface="Arial" panose="020B0604020202020204" pitchFamily="34" charset="0"/>
              </a:rPr>
              <a:t>6</a:t>
            </a:r>
            <a:r>
              <a:rPr lang="zh-CN" altLang="en-US" sz="2400" b="1" dirty="0">
                <a:solidFill>
                  <a:srgbClr val="022448"/>
                </a:solidFill>
                <a:latin typeface="Arial" panose="020B0604020202020204" pitchFamily="34" charset="0"/>
                <a:cs typeface="Arial" panose="020B0604020202020204" pitchFamily="34" charset="0"/>
              </a:rPr>
              <a:t> </a:t>
            </a:r>
            <a:r>
              <a:rPr lang="en-US" altLang="zh-CN" sz="2400" b="1" dirty="0">
                <a:solidFill>
                  <a:srgbClr val="022448"/>
                </a:solidFill>
                <a:latin typeface="Arial" panose="020B0604020202020204" pitchFamily="34" charset="0"/>
                <a:cs typeface="Arial" panose="020B0604020202020204" pitchFamily="34" charset="0"/>
              </a:rPr>
              <a:t>Conclusions</a:t>
            </a:r>
          </a:p>
          <a:p>
            <a:pPr marL="342900" indent="-342900">
              <a:buFont typeface="Arial" panose="020B0604020202020204" pitchFamily="34" charset="0"/>
              <a:buChar char="•"/>
            </a:pPr>
            <a:r>
              <a:rPr lang="en-US" altLang="zh-CN" sz="2400" dirty="0">
                <a:solidFill>
                  <a:srgbClr val="022448"/>
                </a:solidFill>
                <a:latin typeface="Arial" panose="020B0604020202020204" pitchFamily="34" charset="0"/>
                <a:cs typeface="Arial" panose="020B0604020202020204" pitchFamily="34" charset="0"/>
              </a:rPr>
              <a:t>Less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voltage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drop</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and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more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power</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delivery,</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when</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load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current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is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high</a:t>
            </a:r>
          </a:p>
          <a:p>
            <a:pPr marL="342900" indent="-342900">
              <a:buFont typeface="Arial" panose="020B0604020202020204" pitchFamily="34" charset="0"/>
              <a:buChar char="•"/>
            </a:pPr>
            <a:r>
              <a:rPr lang="en-US" altLang="zh-CN" sz="2400" dirty="0">
                <a:solidFill>
                  <a:srgbClr val="022448"/>
                </a:solidFill>
                <a:latin typeface="Arial" panose="020B0604020202020204" pitchFamily="34" charset="0"/>
                <a:cs typeface="Arial" panose="020B0604020202020204" pitchFamily="34" charset="0"/>
              </a:rPr>
              <a:t>No</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voltage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rise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when</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load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current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is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low</a:t>
            </a:r>
          </a:p>
          <a:p>
            <a:pPr marL="342900" indent="-342900">
              <a:buFont typeface="Arial" panose="020B0604020202020204" pitchFamily="34" charset="0"/>
              <a:buChar char="•"/>
            </a:pPr>
            <a:r>
              <a:rPr lang="en-US" altLang="zh-CN" sz="2400" dirty="0">
                <a:solidFill>
                  <a:srgbClr val="022448"/>
                </a:solidFill>
                <a:latin typeface="Arial" panose="020B0604020202020204" pitchFamily="34" charset="0"/>
                <a:cs typeface="Arial" panose="020B0604020202020204" pitchFamily="34" charset="0"/>
              </a:rPr>
              <a:t>Suitable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for</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long-distance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power-changing</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electricity</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transmission</a:t>
            </a:r>
          </a:p>
        </p:txBody>
      </p:sp>
      <p:sp>
        <p:nvSpPr>
          <p:cNvPr id="144" name="矩形 143">
            <a:extLst>
              <a:ext uri="{FF2B5EF4-FFF2-40B4-BE49-F238E27FC236}">
                <a16:creationId xmlns:a16="http://schemas.microsoft.com/office/drawing/2014/main" id="{46B58ABF-D4A3-8142-8127-1424E0CCBA5E}"/>
              </a:ext>
            </a:extLst>
          </p:cNvPr>
          <p:cNvSpPr/>
          <p:nvPr/>
        </p:nvSpPr>
        <p:spPr>
          <a:xfrm>
            <a:off x="10784149" y="24151074"/>
            <a:ext cx="10862269" cy="461665"/>
          </a:xfrm>
          <a:prstGeom prst="rect">
            <a:avLst/>
          </a:prstGeom>
        </p:spPr>
        <p:txBody>
          <a:bodyPr wrap="none">
            <a:spAutoFit/>
          </a:bodyPr>
          <a:lstStyle/>
          <a:p>
            <a:r>
              <a:rPr lang="en-GB" altLang="zh-CN" sz="2400" dirty="0">
                <a:solidFill>
                  <a:srgbClr val="022448"/>
                </a:solidFill>
                <a:latin typeface="Arial" panose="020B0604020202020204" pitchFamily="34" charset="0"/>
                <a:cs typeface="Arial" panose="020B0604020202020204" pitchFamily="34" charset="0"/>
              </a:rPr>
              <a:t>Figure </a:t>
            </a:r>
            <a:r>
              <a:rPr lang="en-US" altLang="zh-CN" sz="2400" dirty="0">
                <a:solidFill>
                  <a:srgbClr val="022448"/>
                </a:solidFill>
                <a:latin typeface="Arial" panose="020B0604020202020204" pitchFamily="34" charset="0"/>
                <a:cs typeface="Arial" panose="020B0604020202020204" pitchFamily="34" charset="0"/>
              </a:rPr>
              <a:t>5</a:t>
            </a:r>
            <a:r>
              <a:rPr lang="en-GB" altLang="zh-CN" sz="2400" dirty="0">
                <a:solidFill>
                  <a:srgbClr val="022448"/>
                </a:solidFill>
                <a:latin typeface="Arial" panose="020B0604020202020204" pitchFamily="34" charset="0"/>
                <a:cs typeface="Arial" panose="020B0604020202020204" pitchFamily="34" charset="0"/>
              </a:rPr>
              <a: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Comparison</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of</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the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voltage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drops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and</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the</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output</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power</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of</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CTS</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&amp;</a:t>
            </a:r>
            <a:r>
              <a:rPr lang="zh-CN" altLang="en-US" sz="2400" dirty="0">
                <a:solidFill>
                  <a:srgbClr val="022448"/>
                </a:solidFill>
                <a:latin typeface="Arial" panose="020B0604020202020204" pitchFamily="34" charset="0"/>
                <a:cs typeface="Arial" panose="020B0604020202020204" pitchFamily="34" charset="0"/>
              </a:rPr>
              <a:t> </a:t>
            </a:r>
            <a:r>
              <a:rPr lang="en-US" altLang="zh-CN" sz="2400" dirty="0">
                <a:solidFill>
                  <a:srgbClr val="022448"/>
                </a:solidFill>
                <a:latin typeface="Arial" panose="020B0604020202020204" pitchFamily="34" charset="0"/>
                <a:cs typeface="Arial" panose="020B0604020202020204" pitchFamily="34" charset="0"/>
              </a:rPr>
              <a:t>NC</a:t>
            </a:r>
            <a:r>
              <a:rPr lang="zh-CN" altLang="en-US" sz="2400" dirty="0">
                <a:solidFill>
                  <a:srgbClr val="022448"/>
                </a:solidFill>
                <a:latin typeface="Arial" panose="020B0604020202020204" pitchFamily="34" charset="0"/>
                <a:cs typeface="Arial" panose="020B0604020202020204" pitchFamily="34" charset="0"/>
              </a:rPr>
              <a:t> </a:t>
            </a:r>
            <a:endParaRPr lang="en-US" altLang="zh-CN" sz="2400" dirty="0">
              <a:solidFill>
                <a:srgbClr val="02244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088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A1 Academic Poster Template v3">
  <a:themeElements>
    <a:clrScheme name="Custom 2">
      <a:dk1>
        <a:sysClr val="windowText" lastClr="000000"/>
      </a:dk1>
      <a:lt1>
        <a:sysClr val="window" lastClr="FFFFFF"/>
      </a:lt1>
      <a:dk2>
        <a:srgbClr val="022448"/>
      </a:dk2>
      <a:lt2>
        <a:srgbClr val="EEECE1"/>
      </a:lt2>
      <a:accent1>
        <a:srgbClr val="7292D4"/>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runel Document" ma:contentTypeID="0x010100B5A4C08D27C9458A8DBC831B2C0EF43F00DE85AF38797AA54691B2CD181B6C56D6" ma:contentTypeVersion="0" ma:contentTypeDescription="This is the base type for all Brunel documents." ma:contentTypeScope="" ma:versionID="b492a8ffcc1d649edf70c0f95c98d0c7">
  <xsd:schema xmlns:xsd="http://www.w3.org/2001/XMLSchema" xmlns:xs="http://www.w3.org/2001/XMLSchema" xmlns:p="http://schemas.microsoft.com/office/2006/metadata/properties" xmlns:ns2="e2ab07f1-797a-4b66-944c-72c706bc2e11" xmlns:ns3="05120d19-06e2-4fd0-813e-80be61df4c97" targetNamespace="http://schemas.microsoft.com/office/2006/metadata/properties" ma:root="true" ma:fieldsID="59ed5d97665f64dac8dbd9250e214efc" ns2:_="" ns3:_="">
    <xsd:import namespace="e2ab07f1-797a-4b66-944c-72c706bc2e11"/>
    <xsd:import namespace="05120d19-06e2-4fd0-813e-80be61df4c97"/>
    <xsd:element name="properties">
      <xsd:complexType>
        <xsd:sequence>
          <xsd:element name="documentManagement">
            <xsd:complexType>
              <xsd:all>
                <xsd:element ref="ns2:BrunelBaseOwner0" minOccurs="0"/>
                <xsd:element ref="ns2:BrunelBaseAudience0"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ab07f1-797a-4b66-944c-72c706bc2e11" elementFormDefault="qualified">
    <xsd:import namespace="http://schemas.microsoft.com/office/2006/documentManagement/types"/>
    <xsd:import namespace="http://schemas.microsoft.com/office/infopath/2007/PartnerControls"/>
    <xsd:element name="BrunelBaseOwner0" ma:index="9" nillable="true" ma:taxonomy="true" ma:internalName="BrunelBaseOwner0" ma:taxonomyFieldName="BrunelBaseOwner" ma:displayName="Owner" ma:default="1;#Research Institutes|fcb6f5ab-8e03-4045-a7f6-90c6e4b2ec62" ma:fieldId="{98f64fff-228a-401e-b118-7b7ed14a11bf}" ma:sspId="1f8ae13c-041c-454e-aeb3-8644223ed454" ma:termSetId="ce0b3c44-0e18-4677-9fa6-443ed1905ae4" ma:anchorId="00000000-0000-0000-0000-000000000000" ma:open="true" ma:isKeyword="false">
      <xsd:complexType>
        <xsd:sequence>
          <xsd:element ref="pc:Terms" minOccurs="0" maxOccurs="1"/>
        </xsd:sequence>
      </xsd:complexType>
    </xsd:element>
    <xsd:element name="BrunelBaseAudience0" ma:index="11" nillable="true" ma:taxonomy="true" ma:internalName="BrunelBaseAudience0" ma:taxonomyFieldName="BrunelBaseAudience" ma:displayName="Search Audience" ma:default="" ma:fieldId="{d57833c3-6316-40fd-9f4a-bdce40d7b5e8}" ma:taxonomyMulti="true" ma:sspId="1f8ae13c-041c-454e-aeb3-8644223ed454" ma:termSetId="e48bdc75-7773-40af-8e0d-060ff7e1dbe0"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5120d19-06e2-4fd0-813e-80be61df4c9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be4bec-26aa-46ba-8292-ee3bc7ed9122}" ma:internalName="TaxCatchAll" ma:showField="CatchAllData" ma:web="05120d19-06e2-4fd0-813e-80be61df4c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runelBaseOwner0 xmlns="e2ab07f1-797a-4b66-944c-72c706bc2e11">
      <Terms xmlns="http://schemas.microsoft.com/office/infopath/2007/PartnerControls">
        <TermInfo xmlns="http://schemas.microsoft.com/office/infopath/2007/PartnerControls">
          <TermName xmlns="http://schemas.microsoft.com/office/infopath/2007/PartnerControls">Research Institutes</TermName>
          <TermId xmlns="http://schemas.microsoft.com/office/infopath/2007/PartnerControls">fcb6f5ab-8e03-4045-a7f6-90c6e4b2ec62</TermId>
        </TermInfo>
      </Terms>
    </BrunelBaseOwner0>
    <TaxCatchAll xmlns="05120d19-06e2-4fd0-813e-80be61df4c97">
      <Value>1</Value>
    </TaxCatchAll>
    <BrunelBaseAudience0 xmlns="e2ab07f1-797a-4b66-944c-72c706bc2e11">
      <Terms xmlns="http://schemas.microsoft.com/office/infopath/2007/PartnerControls"/>
    </BrunelBaseAudience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FC59F2-0169-43E0-A41C-032533EE2C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ab07f1-797a-4b66-944c-72c706bc2e11"/>
    <ds:schemaRef ds:uri="05120d19-06e2-4fd0-813e-80be61df4c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252FF6-9172-4FDC-964C-086EEED26DB3}">
  <ds:schemaRefs>
    <ds:schemaRef ds:uri="http://schemas.microsoft.com/office/2006/documentManagement/types"/>
    <ds:schemaRef ds:uri="http://purl.org/dc/terms/"/>
    <ds:schemaRef ds:uri="http://schemas.openxmlformats.org/package/2006/metadata/core-properties"/>
    <ds:schemaRef ds:uri="e2ab07f1-797a-4b66-944c-72c706bc2e11"/>
    <ds:schemaRef ds:uri="http://www.w3.org/XML/1998/namespace"/>
    <ds:schemaRef ds:uri="http://purl.org/dc/dcmitype/"/>
    <ds:schemaRef ds:uri="http://purl.org/dc/elements/1.1/"/>
    <ds:schemaRef ds:uri="05120d19-06e2-4fd0-813e-80be61df4c97"/>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B04CD94A-A26C-4C84-82B7-0CB00115FC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A1 Academic Poster Template v3.potx</Template>
  <TotalTime>2529</TotalTime>
  <Words>583</Words>
  <Application>Microsoft Macintosh PowerPoint</Application>
  <PresentationFormat>自定义</PresentationFormat>
  <Paragraphs>47</Paragraphs>
  <Slides>1</Slides>
  <Notes>1</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7" baseType="lpstr">
      <vt:lpstr>宋体</vt:lpstr>
      <vt:lpstr>Arial</vt:lpstr>
      <vt:lpstr>Calibri</vt:lpstr>
      <vt:lpstr>Cambria Math</vt:lpstr>
      <vt:lpstr>A1 Academic Poster Template v3</vt:lpstr>
      <vt:lpstr>Visio.Drawing.15</vt:lpstr>
      <vt:lpstr>PowerPoint 演示文稿</vt:lpstr>
    </vt:vector>
  </TitlesOfParts>
  <Company>Brunel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Mitchell</dc:creator>
  <cp:lastModifiedBy>杨 洋</cp:lastModifiedBy>
  <cp:revision>77</cp:revision>
  <cp:lastPrinted>2019-04-14T07:49:40Z</cp:lastPrinted>
  <dcterms:created xsi:type="dcterms:W3CDTF">2016-03-11T11:19:32Z</dcterms:created>
  <dcterms:modified xsi:type="dcterms:W3CDTF">2019-04-25T06:30:22Z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unelBaseOwner">
    <vt:lpwstr>1;#Research Institutes|fcb6f5ab-8e03-4045-a7f6-90c6e4b2ec62</vt:lpwstr>
  </property>
  <property fmtid="{D5CDD505-2E9C-101B-9397-08002B2CF9AE}" pid="3" name="ContentTypeId">
    <vt:lpwstr>0x010100B5A4C08D27C9458A8DBC831B2C0EF43F00DE85AF38797AA54691B2CD181B6C56D6</vt:lpwstr>
  </property>
</Properties>
</file>